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8.xml" ContentType="application/vnd.openxmlformats-officedocument.presentationml.tags+xml"/>
  <Override PartName="/ppt/notesSlides/notesSlide1.xml" ContentType="application/vnd.openxmlformats-officedocument.presentationml.notesSlide+xml"/>
  <Override PartName="/ppt/tags/tag10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0.xml" ContentType="application/vnd.openxmlformats-officedocument.presentationml.tags+xml"/>
  <Override PartName="/ppt/notesSlides/notesSlide4.xml" ContentType="application/vnd.openxmlformats-officedocument.presentationml.notesSlide+xml"/>
  <Override PartName="/ppt/tags/tag111.xml" ContentType="application/vnd.openxmlformats-officedocument.presentationml.tags+xml"/>
  <Override PartName="/ppt/notesSlides/notesSlide5.xml" ContentType="application/vnd.openxmlformats-officedocument.presentationml.notesSlide+xml"/>
  <Override PartName="/ppt/tags/tag112.xml" ContentType="application/vnd.openxmlformats-officedocument.presentationml.tags+xml"/>
  <Override PartName="/ppt/notesSlides/notesSlide6.xml" ContentType="application/vnd.openxmlformats-officedocument.presentationml.notesSlide+xml"/>
  <Override PartName="/ppt/tags/tag113.xml" ContentType="application/vnd.openxmlformats-officedocument.presentationml.tags+xml"/>
  <Override PartName="/ppt/notesSlides/notesSlide7.xml" ContentType="application/vnd.openxmlformats-officedocument.presentationml.notesSlide+xml"/>
  <Override PartName="/ppt/tags/tag114.xml" ContentType="application/vnd.openxmlformats-officedocument.presentationml.tags+xml"/>
  <Override PartName="/ppt/notesSlides/notesSlide8.xml" ContentType="application/vnd.openxmlformats-officedocument.presentationml.notesSlide+xml"/>
  <Override PartName="/ppt/tags/tag115.xml" ContentType="application/vnd.openxmlformats-officedocument.presentationml.tags+xml"/>
  <Override PartName="/ppt/notesSlides/notesSlide9.xml" ContentType="application/vnd.openxmlformats-officedocument.presentationml.notesSlide+xml"/>
  <Override PartName="/ppt/tags/tag116.xml" ContentType="application/vnd.openxmlformats-officedocument.presentationml.tags+xml"/>
  <Override PartName="/ppt/notesSlides/notesSlide10.xml" ContentType="application/vnd.openxmlformats-officedocument.presentationml.notesSlide+xml"/>
  <Override PartName="/ppt/tags/tag117.xml" ContentType="application/vnd.openxmlformats-officedocument.presentationml.tags+xml"/>
  <Override PartName="/ppt/notesSlides/notesSlide11.xml" ContentType="application/vnd.openxmlformats-officedocument.presentationml.notesSlide+xml"/>
  <Override PartName="/ppt/tags/tag118.xml" ContentType="application/vnd.openxmlformats-officedocument.presentationml.tags+xml"/>
  <Override PartName="/ppt/notesSlides/notesSlide12.xml" ContentType="application/vnd.openxmlformats-officedocument.presentationml.notesSlide+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notesSlides/notesSlide15.xml" ContentType="application/vnd.openxmlformats-officedocument.presentationml.notesSlide+xml"/>
  <Override PartName="/ppt/tags/tag122.xml" ContentType="application/vnd.openxmlformats-officedocument.presentationml.tags+xml"/>
  <Override PartName="/ppt/notesSlides/notesSlide16.xml" ContentType="application/vnd.openxmlformats-officedocument.presentationml.notesSlide+xml"/>
  <Override PartName="/ppt/tags/tag123.xml" ContentType="application/vnd.openxmlformats-officedocument.presentationml.tags+xml"/>
  <Override PartName="/ppt/notesSlides/notesSlide17.xml" ContentType="application/vnd.openxmlformats-officedocument.presentationml.notesSlide+xml"/>
  <Override PartName="/ppt/tags/tag124.xml" ContentType="application/vnd.openxmlformats-officedocument.presentationml.tags+xml"/>
  <Override PartName="/ppt/notesSlides/notesSlide18.xml" ContentType="application/vnd.openxmlformats-officedocument.presentationml.notesSlide+xml"/>
  <Override PartName="/ppt/tags/tag125.xml" ContentType="application/vnd.openxmlformats-officedocument.presentationml.tags+xml"/>
  <Override PartName="/ppt/notesSlides/notesSlide19.xml" ContentType="application/vnd.openxmlformats-officedocument.presentationml.notesSlide+xml"/>
  <Override PartName="/ppt/tags/tag126.xml" ContentType="application/vnd.openxmlformats-officedocument.presentationml.tags+xml"/>
  <Override PartName="/ppt/notesSlides/notesSlide20.xml" ContentType="application/vnd.openxmlformats-officedocument.presentationml.notesSlide+xml"/>
  <Override PartName="/ppt/tags/tag127.xml" ContentType="application/vnd.openxmlformats-officedocument.presentationml.tags+xml"/>
  <Override PartName="/ppt/notesSlides/notesSlide21.xml" ContentType="application/vnd.openxmlformats-officedocument.presentationml.notesSlide+xml"/>
  <Override PartName="/ppt/tags/tag128.xml" ContentType="application/vnd.openxmlformats-officedocument.presentationml.tags+xml"/>
  <Override PartName="/ppt/notesSlides/notesSlide22.xml" ContentType="application/vnd.openxmlformats-officedocument.presentationml.notesSlide+xml"/>
  <Override PartName="/ppt/tags/tag129.xml" ContentType="application/vnd.openxmlformats-officedocument.presentationml.tags+xml"/>
  <Override PartName="/ppt/notesSlides/notesSlide23.xml" ContentType="application/vnd.openxmlformats-officedocument.presentationml.notesSlide+xml"/>
  <Override PartName="/ppt/tags/tag130.xml" ContentType="application/vnd.openxmlformats-officedocument.presentationml.tags+xml"/>
  <Override PartName="/ppt/notesSlides/notesSlide24.xml" ContentType="application/vnd.openxmlformats-officedocument.presentationml.notesSlide+xml"/>
  <Override PartName="/ppt/tags/tag131.xml" ContentType="application/vnd.openxmlformats-officedocument.presentationml.tags+xml"/>
  <Override PartName="/ppt/notesSlides/notesSlide25.xml" ContentType="application/vnd.openxmlformats-officedocument.presentationml.notesSlide+xml"/>
  <Override PartName="/ppt/tags/tag132.xml" ContentType="application/vnd.openxmlformats-officedocument.presentationml.tags+xml"/>
  <Override PartName="/ppt/notesSlides/notesSlide26.xml" ContentType="application/vnd.openxmlformats-officedocument.presentationml.notesSlide+xml"/>
  <Override PartName="/ppt/tags/tag133.xml" ContentType="application/vnd.openxmlformats-officedocument.presentationml.tags+xml"/>
  <Override PartName="/ppt/notesSlides/notesSlide27.xml" ContentType="application/vnd.openxmlformats-officedocument.presentationml.notesSlide+xml"/>
  <Override PartName="/ppt/tags/tag134.xml" ContentType="application/vnd.openxmlformats-officedocument.presentationml.tags+xml"/>
  <Override PartName="/ppt/notesSlides/notesSlide28.xml" ContentType="application/vnd.openxmlformats-officedocument.presentationml.notesSlide+xml"/>
  <Override PartName="/ppt/tags/tag135.xml" ContentType="application/vnd.openxmlformats-officedocument.presentationml.tags+xml"/>
  <Override PartName="/ppt/notesSlides/notesSlide29.xml" ContentType="application/vnd.openxmlformats-officedocument.presentationml.notesSlide+xml"/>
  <Override PartName="/ppt/tags/tag136.xml" ContentType="application/vnd.openxmlformats-officedocument.presentationml.tags+xml"/>
  <Override PartName="/ppt/notesSlides/notesSlide30.xml" ContentType="application/vnd.openxmlformats-officedocument.presentationml.notesSlide+xml"/>
  <Override PartName="/ppt/tags/tag13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6"/>
  </p:notesMasterIdLst>
  <p:handoutMasterIdLst>
    <p:handoutMasterId r:id="rId37"/>
  </p:handoutMasterIdLst>
  <p:sldIdLst>
    <p:sldId id="2076138457" r:id="rId2"/>
    <p:sldId id="2076138458" r:id="rId3"/>
    <p:sldId id="2076138459" r:id="rId4"/>
    <p:sldId id="2076138460" r:id="rId5"/>
    <p:sldId id="2076138491" r:id="rId6"/>
    <p:sldId id="2076138462" r:id="rId7"/>
    <p:sldId id="2076138466" r:id="rId8"/>
    <p:sldId id="2076138467" r:id="rId9"/>
    <p:sldId id="2076138493" r:id="rId10"/>
    <p:sldId id="2076138474" r:id="rId11"/>
    <p:sldId id="2076138468" r:id="rId12"/>
    <p:sldId id="2076138469" r:id="rId13"/>
    <p:sldId id="2076138494" r:id="rId14"/>
    <p:sldId id="2076138463" r:id="rId15"/>
    <p:sldId id="2076138472" r:id="rId16"/>
    <p:sldId id="2076138470" r:id="rId17"/>
    <p:sldId id="2076138490" r:id="rId18"/>
    <p:sldId id="2076138471" r:id="rId19"/>
    <p:sldId id="2076138485" r:id="rId20"/>
    <p:sldId id="2076138486" r:id="rId21"/>
    <p:sldId id="2076138464" r:id="rId22"/>
    <p:sldId id="2076138492" r:id="rId23"/>
    <p:sldId id="2076138489" r:id="rId24"/>
    <p:sldId id="2076138473" r:id="rId25"/>
    <p:sldId id="2076138488" r:id="rId26"/>
    <p:sldId id="2076138484" r:id="rId27"/>
    <p:sldId id="2076138475" r:id="rId28"/>
    <p:sldId id="2076138477" r:id="rId29"/>
    <p:sldId id="2076138478" r:id="rId30"/>
    <p:sldId id="2076138479" r:id="rId31"/>
    <p:sldId id="2076138480" r:id="rId32"/>
    <p:sldId id="2076138481" r:id="rId33"/>
    <p:sldId id="2076138483" r:id="rId34"/>
    <p:sldId id="2076138482" r:id="rId35"/>
  </p:sldIdLst>
  <p:sldSz cx="12192000" cy="6858000"/>
  <p:notesSz cx="6858000" cy="9144000"/>
  <p:custDataLst>
    <p:tags r:id="rId3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5"/>
    <a:srgbClr val="27282C"/>
    <a:srgbClr val="2F2F2F"/>
    <a:srgbClr val="FFFFFF"/>
    <a:srgbClr val="666666"/>
    <a:srgbClr val="000000"/>
    <a:srgbClr val="8661C5"/>
    <a:srgbClr val="D59D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4A917-1E51-4EEA-9FC1-C3EBEFE57A4D}" v="1" dt="2021-03-15T13:38:49.036"/>
    <p1510:client id="{47D35A62-F8DB-F279-4627-E6EA8CC79A99}" v="180" dt="2023-03-15T16:54:22.472"/>
    <p1510:client id="{5D1705FD-1823-45B1-AE2F-A0C5D864EBB9}" v="559" dt="2023-03-15T16:23:03.786"/>
    <p1510:client id="{E71F538D-E21D-4F97-80E0-DEFA12332BED}" v="14" dt="2021-03-15T17:04:10.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762" autoAdjust="0"/>
  </p:normalViewPr>
  <p:slideViewPr>
    <p:cSldViewPr snapToGrid="0">
      <p:cViewPr varScale="1">
        <p:scale>
          <a:sx n="103" d="100"/>
          <a:sy n="103" d="100"/>
        </p:scale>
        <p:origin x="690" y="10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3/15/2023 9:23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3/15/2023 9:23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96966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344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26523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9671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64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84598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4436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5201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8431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978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9381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36612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3899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5650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12276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91104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Examples for each Zen can be found here: https://github.com/hblanks/zen-of-python-by-example/blob/master/pep20_by_example.py</a:t>
            </a:r>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71433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7493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919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Complex:</a:t>
            </a:r>
            <a:r>
              <a:rPr lang="en-US" baseline="0" dirty="0"/>
              <a:t> Having many related parts</a:t>
            </a:r>
          </a:p>
          <a:p>
            <a:r>
              <a:rPr lang="en-US" baseline="0" dirty="0"/>
              <a:t>Complicated: Many parts interacting in ways that are difficult to understand.</a:t>
            </a:r>
          </a:p>
          <a:p>
            <a:endParaRPr lang="en-US" baseline="0" dirty="0"/>
          </a:p>
          <a:p>
            <a:r>
              <a:rPr lang="en-US" baseline="0" dirty="0"/>
              <a:t>Requirements may make code complex. Poor decisions (and poor language design) make code complicated.</a:t>
            </a:r>
          </a:p>
          <a:p>
            <a:endParaRPr lang="en-US" baseline="0" dirty="0"/>
          </a:p>
          <a:p>
            <a:r>
              <a:rPr lang="en-US" baseline="0" dirty="0"/>
              <a:t>To keep complex things from getting complicated, try to separate concerns</a:t>
            </a:r>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66306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78528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1977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78529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436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1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0200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72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517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4501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7966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24646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fld id="{386CE63F-9E7F-4C04-9D0D-FCA25A8E9E86}" type="datetime8">
              <a:rPr lang="en-US" smtClean="0"/>
              <a:t>3/15/2023 9:23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55255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1.xml"/><Relationship Id="rId1" Type="http://schemas.openxmlformats.org/officeDocument/2006/relationships/tags" Target="../tags/tag98.xml"/><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xml"/><Relationship Id="rId1" Type="http://schemas.openxmlformats.org/officeDocument/2006/relationships/tags" Target="../tags/tag99.xml"/><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1.xml"/><Relationship Id="rId1" Type="http://schemas.openxmlformats.org/officeDocument/2006/relationships/tags" Target="../tags/tag100.xml"/><Relationship Id="rId4" Type="http://schemas.openxmlformats.org/officeDocument/2006/relationships/image" Target="../media/image1.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1.xml"/><Relationship Id="rId1" Type="http://schemas.openxmlformats.org/officeDocument/2006/relationships/tags" Target="../tags/tag101.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1.xml"/><Relationship Id="rId1" Type="http://schemas.openxmlformats.org/officeDocument/2006/relationships/tags" Target="../tags/tag102.xml"/><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1.xml"/><Relationship Id="rId1" Type="http://schemas.openxmlformats.org/officeDocument/2006/relationships/tags" Target="../tags/tag103.xml"/><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1.xml"/><Relationship Id="rId1" Type="http://schemas.openxmlformats.org/officeDocument/2006/relationships/tags" Target="../tags/tag104.xml"/><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1.xml"/><Relationship Id="rId1" Type="http://schemas.openxmlformats.org/officeDocument/2006/relationships/tags" Target="../tags/tag105.xml"/><Relationship Id="rId4" Type="http://schemas.openxmlformats.org/officeDocument/2006/relationships/image" Target="../media/image1.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1.xml"/><Relationship Id="rId1" Type="http://schemas.openxmlformats.org/officeDocument/2006/relationships/tags" Target="../tags/tag106.xml"/><Relationship Id="rId4" Type="http://schemas.openxmlformats.org/officeDocument/2006/relationships/image" Target="../media/image1.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1.xml"/><Relationship Id="rId1" Type="http://schemas.openxmlformats.org/officeDocument/2006/relationships/tags" Target="../tags/tag107.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4.xml"/><Relationship Id="rId5" Type="http://schemas.openxmlformats.org/officeDocument/2006/relationships/image" Target="../media/image5.jpg"/><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5.xml"/><Relationship Id="rId5" Type="http://schemas.openxmlformats.org/officeDocument/2006/relationships/image" Target="../media/image5.jp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6.xml"/><Relationship Id="rId5" Type="http://schemas.openxmlformats.org/officeDocument/2006/relationships/image" Target="../media/image5.jp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1.xml"/><Relationship Id="rId1" Type="http://schemas.openxmlformats.org/officeDocument/2006/relationships/tags" Target="../tags/tag49.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1.xml"/><Relationship Id="rId1" Type="http://schemas.openxmlformats.org/officeDocument/2006/relationships/tags" Target="../tags/tag50.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1.xml"/><Relationship Id="rId1" Type="http://schemas.openxmlformats.org/officeDocument/2006/relationships/tags" Target="../tags/tag51.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1.xml"/><Relationship Id="rId1" Type="http://schemas.openxmlformats.org/officeDocument/2006/relationships/tags" Target="../tags/tag52.xml"/><Relationship Id="rId6" Type="http://schemas.openxmlformats.org/officeDocument/2006/relationships/image" Target="../media/image3.emf"/><Relationship Id="rId5" Type="http://schemas.openxmlformats.org/officeDocument/2006/relationships/image" Target="../media/image6.jp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1.xml"/><Relationship Id="rId1" Type="http://schemas.openxmlformats.org/officeDocument/2006/relationships/tags" Target="../tags/tag53.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1.xml"/><Relationship Id="rId1" Type="http://schemas.openxmlformats.org/officeDocument/2006/relationships/tags" Target="../tags/tag54.xml"/><Relationship Id="rId5" Type="http://schemas.openxmlformats.org/officeDocument/2006/relationships/image" Target="../media/image7.jpg"/><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1.xml"/><Relationship Id="rId1" Type="http://schemas.openxmlformats.org/officeDocument/2006/relationships/tags" Target="../tags/tag55.xml"/><Relationship Id="rId5" Type="http://schemas.openxmlformats.org/officeDocument/2006/relationships/image" Target="../media/image7.jpg"/><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1.xml"/><Relationship Id="rId1" Type="http://schemas.openxmlformats.org/officeDocument/2006/relationships/tags" Target="../tags/tag56.xml"/><Relationship Id="rId5" Type="http://schemas.openxmlformats.org/officeDocument/2006/relationships/image" Target="../media/image7.jp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1.xml"/><Relationship Id="rId1" Type="http://schemas.openxmlformats.org/officeDocument/2006/relationships/tags" Target="../tags/tag5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7.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58.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oleObject" Target="../embeddings/oleObject58.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59.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1.xml"/><Relationship Id="rId1" Type="http://schemas.openxmlformats.org/officeDocument/2006/relationships/tags" Target="../tags/tag60.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tags" Target="../tags/tag6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oleObject" Target="../embeddings/oleObject61.bin"/><Relationship Id="rId7" Type="http://schemas.openxmlformats.org/officeDocument/2006/relationships/image" Target="../media/image20.jpg"/><Relationship Id="rId2" Type="http://schemas.openxmlformats.org/officeDocument/2006/relationships/slideMaster" Target="../slideMasters/slideMaster1.xml"/><Relationship Id="rId1" Type="http://schemas.openxmlformats.org/officeDocument/2006/relationships/tags" Target="../tags/tag6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oleObject" Target="../embeddings/oleObject62.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63.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 Id="rId9" Type="http://schemas.openxmlformats.org/officeDocument/2006/relationships/image" Target="../media/image22.jpg"/></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64.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oleObject" Target="../embeddings/oleObject64.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65.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oleObject" Target="../embeddings/oleObject65.bin"/><Relationship Id="rId7"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66.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1.emf"/><Relationship Id="rId9" Type="http://schemas.openxmlformats.org/officeDocument/2006/relationships/image" Target="../media/image22.jpg"/></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1.xml"/><Relationship Id="rId1" Type="http://schemas.openxmlformats.org/officeDocument/2006/relationships/tags" Target="../tags/tag67.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xml"/><Relationship Id="rId1" Type="http://schemas.openxmlformats.org/officeDocument/2006/relationships/tags" Target="../tags/tag68.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1.xml"/><Relationship Id="rId1" Type="http://schemas.openxmlformats.org/officeDocument/2006/relationships/tags" Target="../tags/tag70.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1.xml"/><Relationship Id="rId1" Type="http://schemas.openxmlformats.org/officeDocument/2006/relationships/tags" Target="../tags/tag73.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1.xml"/><Relationship Id="rId1" Type="http://schemas.openxmlformats.org/officeDocument/2006/relationships/tags" Target="../tags/tag74.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1.xml"/><Relationship Id="rId1" Type="http://schemas.openxmlformats.org/officeDocument/2006/relationships/tags" Target="../tags/tag75.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xml"/><Relationship Id="rId1" Type="http://schemas.openxmlformats.org/officeDocument/2006/relationships/tags" Target="../tags/tag76.xml"/><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xml"/><Relationship Id="rId1" Type="http://schemas.openxmlformats.org/officeDocument/2006/relationships/tags" Target="../tags/tag77.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1.xml"/><Relationship Id="rId1" Type="http://schemas.openxmlformats.org/officeDocument/2006/relationships/tags" Target="../tags/tag78.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1.xml"/><Relationship Id="rId1" Type="http://schemas.openxmlformats.org/officeDocument/2006/relationships/tags" Target="../tags/tag79.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1.xml"/><Relationship Id="rId1" Type="http://schemas.openxmlformats.org/officeDocument/2006/relationships/tags" Target="../tags/tag80.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xml"/><Relationship Id="rId1" Type="http://schemas.openxmlformats.org/officeDocument/2006/relationships/tags" Target="../tags/tag8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1.xml"/><Relationship Id="rId1" Type="http://schemas.openxmlformats.org/officeDocument/2006/relationships/tags" Target="../tags/tag82.xml"/><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1.xml"/><Relationship Id="rId1" Type="http://schemas.openxmlformats.org/officeDocument/2006/relationships/tags" Target="../tags/tag83.xml"/><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1.xml"/><Relationship Id="rId1" Type="http://schemas.openxmlformats.org/officeDocument/2006/relationships/tags" Target="../tags/tag84.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xml"/><Relationship Id="rId1" Type="http://schemas.openxmlformats.org/officeDocument/2006/relationships/tags" Target="../tags/tag85.xml"/><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xml"/><Relationship Id="rId1" Type="http://schemas.openxmlformats.org/officeDocument/2006/relationships/tags" Target="../tags/tag86.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1.xml"/><Relationship Id="rId1" Type="http://schemas.openxmlformats.org/officeDocument/2006/relationships/tags" Target="../tags/tag87.xml"/><Relationship Id="rId4" Type="http://schemas.openxmlformats.org/officeDocument/2006/relationships/image" Target="../media/image1.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1.xml"/><Relationship Id="rId1" Type="http://schemas.openxmlformats.org/officeDocument/2006/relationships/tags" Target="../tags/tag88.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1.xml"/><Relationship Id="rId1" Type="http://schemas.openxmlformats.org/officeDocument/2006/relationships/tags" Target="../tags/tag89.xml"/><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xml"/><Relationship Id="rId1" Type="http://schemas.openxmlformats.org/officeDocument/2006/relationships/tags" Target="../tags/tag90.xml"/><Relationship Id="rId4" Type="http://schemas.openxmlformats.org/officeDocument/2006/relationships/image" Target="../media/image1.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1.xml"/><Relationship Id="rId1" Type="http://schemas.openxmlformats.org/officeDocument/2006/relationships/tags" Target="../tags/tag91.xml"/><Relationship Id="rId4" Type="http://schemas.openxmlformats.org/officeDocument/2006/relationships/image" Target="../media/image1.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1.xml"/><Relationship Id="rId1" Type="http://schemas.openxmlformats.org/officeDocument/2006/relationships/tags" Target="../tags/tag92.xml"/><Relationship Id="rId4"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1.xml"/><Relationship Id="rId1" Type="http://schemas.openxmlformats.org/officeDocument/2006/relationships/tags" Target="../tags/tag93.xml"/><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1.xml"/><Relationship Id="rId1" Type="http://schemas.openxmlformats.org/officeDocument/2006/relationships/tags" Target="../tags/tag94.xml"/><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xml"/><Relationship Id="rId1" Type="http://schemas.openxmlformats.org/officeDocument/2006/relationships/tags" Target="../tags/tag95.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xml"/><Relationship Id="rId1" Type="http://schemas.openxmlformats.org/officeDocument/2006/relationships/tags" Target="../tags/tag96.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1.xml"/><Relationship Id="rId1" Type="http://schemas.openxmlformats.org/officeDocument/2006/relationships/tags" Target="../tags/tag97.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007479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vert="horz"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stretch>
            <a:fillRect/>
          </a:stretch>
        </p:blipFill>
        <p:spPr bwMode="black">
          <a:xfrm>
            <a:off x="582042" y="-531812"/>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430887"/>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311296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vert="horz"/>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881993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vert="horz"/>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60587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78665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4102920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1413769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656606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541799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93204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589377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580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614452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580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030646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vert="horz"/>
          <a:lstStyle/>
          <a:p>
            <a:r>
              <a:rPr lang="en-US" dirty="0"/>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333866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bwMode="white"/>
        <p:txBody>
          <a:bodyPr vert="horz"/>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670978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653070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961205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20619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679630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5707471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480664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676660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p>
            <a:r>
              <a:rPr lang="en-US" dirty="0"/>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2638546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vert="horz"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826062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vert="horz" wrap="square" anchor="ctr">
            <a:spAutoFit/>
          </a:bodyPr>
          <a:lstStyle/>
          <a:p>
            <a:r>
              <a:rPr lang="en-US" dirty="0"/>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182908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vert="horz"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41223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vert="horz" anchor="ctr"/>
          <a:lstStyle>
            <a:lvl1pPr>
              <a:defRPr>
                <a:solidFill>
                  <a:schemeClr val="accent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698681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nchor="ctr"/>
          <a:lstStyle>
            <a:lvl1pPr>
              <a:defRPr>
                <a:solidFill>
                  <a:schemeClr val="accent3"/>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289621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lstStyle>
            <a:lvl1pPr>
              <a:defRPr>
                <a:solidFill>
                  <a:schemeClr val="accent3"/>
                </a:solidFill>
              </a:defRPr>
            </a:lvl1pPr>
          </a:lstStyle>
          <a:p>
            <a:r>
              <a:rPr lang="en-US" dirty="0"/>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159695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4013874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839837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812601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vert="horz" anchor="ct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630316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nchor="ctr"/>
          <a:lstStyle>
            <a:lvl1pPr>
              <a:defRPr>
                <a:solidFill>
                  <a:schemeClr val="tx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124594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979778"/>
            <a:ext cx="9144000" cy="553998"/>
          </a:xfrm>
          <a:noFill/>
        </p:spPr>
        <p:txBody>
          <a:bodyPr vert="horz"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4279029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528797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769179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22630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94641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604203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1"/>
            </p:custDataLst>
            <p:extLst>
              <p:ext uri="{D42A27DB-BD31-4B8C-83A1-F6EECF244321}">
                <p14:modId xmlns:p14="http://schemas.microsoft.com/office/powerpoint/2010/main" val="2796850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9" name="Objekt 2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1"/>
            </p:custDataLst>
            <p:extLst>
              <p:ext uri="{D42A27DB-BD31-4B8C-83A1-F6EECF244321}">
                <p14:modId xmlns:p14="http://schemas.microsoft.com/office/powerpoint/2010/main" val="485295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9" name="Objekt 2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1"/>
            </p:custDataLst>
            <p:extLst>
              <p:ext uri="{D42A27DB-BD31-4B8C-83A1-F6EECF244321}">
                <p14:modId xmlns:p14="http://schemas.microsoft.com/office/powerpoint/2010/main" val="8745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9" name="Objekt 2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179085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997675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551180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024069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accent3"/>
                </a:solidFill>
              </a:defRPr>
            </a:lvl1pPr>
          </a:lstStyle>
          <a:p>
            <a:r>
              <a:rPr lang="en-US" dirty="0"/>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4148249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vert="horz" wrap="square">
            <a:spAutoFit/>
          </a:bodyPr>
          <a:lstStyle>
            <a:lvl1pPr>
              <a:defRPr>
                <a:solidFill>
                  <a:schemeClr val="accent3"/>
                </a:solidFill>
              </a:defRPr>
            </a:lvl1pPr>
          </a:lstStyle>
          <a:p>
            <a:r>
              <a:rPr lang="en-US" dirty="0"/>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837649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Objekt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vert="horz"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2074493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vert="horz"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2137758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vert="horz"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4230990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430887"/>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1107996"/>
          </a:xfrm>
        </p:spPr>
        <p:txBody>
          <a:bodyPr vert="horz"/>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9412835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430887"/>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vert="horz"/>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554133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5"/>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vert="horz" lIns="585216" tIns="0" rIns="585216" bIns="586800" anchor="t"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819349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5"/>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vert="horz"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514692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5"/>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vert="horz"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419855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551180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559134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5"/>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vert="horz" lIns="585216" tIns="585216" rIns="585216" bIns="585216" anchor="ctr">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6"/>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28798587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5"/>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vert="horz"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383989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vert="horz"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5"/>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850664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vert="horz"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5"/>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9444656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Objek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vert="horz" anchor="ctr"/>
          <a:lstStyle>
            <a:lvl1pPr algn="l">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5"/>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473335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5"/>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6"/>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99632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6"/>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7"/>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474406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671365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6"/>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457292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553099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979778"/>
            <a:ext cx="9144000" cy="553998"/>
          </a:xfrm>
          <a:noFill/>
        </p:spPr>
        <p:txBody>
          <a:bodyPr vert="horz"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236599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30284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9"/>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732271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4065197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8"/>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32362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8"/>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9"/>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097557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vert="horz"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824567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vert="horz"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4162901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vert="horz"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51201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vert="horz"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606974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vert="horz"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405040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475615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430887"/>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964740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vert="horz"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1"/>
            </p:custDataLst>
            <p:extLst>
              <p:ext uri="{D42A27DB-BD31-4B8C-83A1-F6EECF244321}">
                <p14:modId xmlns:p14="http://schemas.microsoft.com/office/powerpoint/2010/main" val="2466254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9" name="Objekt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vert="horz"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userDrawn="1">
            <p:custDataLst>
              <p:tags r:id="rId1"/>
            </p:custDataLst>
            <p:extLst>
              <p:ext uri="{D42A27DB-BD31-4B8C-83A1-F6EECF244321}">
                <p14:modId xmlns:p14="http://schemas.microsoft.com/office/powerpoint/2010/main" val="243272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Objekt 10"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vert="horz"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4287846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821264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550543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4003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vert="horz"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674370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vert="horz"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5477131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vert="horz"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1118087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 name="Objekt 1" hidden="1"/>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vert="horz"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012996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5715040"/>
            <a:ext cx="9144000" cy="553998"/>
          </a:xfrm>
          <a:noFill/>
        </p:spPr>
        <p:txBody>
          <a:bodyPr vert="horz"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830824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vert="horz"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737940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vert="horz"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graphicFrame>
        <p:nvGraphicFramePr>
          <p:cNvPr id="17" name="Objekt 16" hidden="1"/>
          <p:cNvGraphicFramePr>
            <a:graphicFrameLocks noChangeAspect="1"/>
          </p:cNvGraphicFramePr>
          <p:nvPr userDrawn="1">
            <p:custDataLst>
              <p:tags r:id="rId1"/>
            </p:custDataLst>
            <p:extLst>
              <p:ext uri="{D42A27DB-BD31-4B8C-83A1-F6EECF244321}">
                <p14:modId xmlns:p14="http://schemas.microsoft.com/office/powerpoint/2010/main" val="2965300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7" name="Objekt 1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vert="horz">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6"/>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6"/>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6"/>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6"/>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725415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745004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888097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827521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040581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5715040"/>
            <a:ext cx="9144000" cy="553998"/>
          </a:xfrm>
          <a:noFill/>
        </p:spPr>
        <p:txBody>
          <a:bodyPr vert="horz"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634930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752466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870151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764934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018514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3" name="Objek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1940145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vert="horz"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4195644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vert="horz"/>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extLst>
              <p:ext uri="{D42A27DB-BD31-4B8C-83A1-F6EECF244321}">
                <p14:modId xmlns:p14="http://schemas.microsoft.com/office/powerpoint/2010/main" val="3383532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4" name="Objek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vert="horz"/>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25122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5" name="Objek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vert="horz"/>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2.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ags" Target="../tags/tag2.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15"/>
            </p:custDataLst>
            <p:extLst>
              <p:ext uri="{D42A27DB-BD31-4B8C-83A1-F6EECF244321}">
                <p14:modId xmlns:p14="http://schemas.microsoft.com/office/powerpoint/2010/main" val="2789780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6" imgW="306" imgH="306" progId="TCLayout.ActiveDocument.1">
                  <p:embed/>
                </p:oleObj>
              </mc:Choice>
              <mc:Fallback>
                <p:oleObj name="think-cell Folie" r:id="rId116" imgW="306" imgH="306" progId="TCLayout.ActiveDocument.1">
                  <p:embed/>
                  <p:pic>
                    <p:nvPicPr>
                      <p:cNvPr id="6" name="Objekt 5" hidden="1"/>
                      <p:cNvPicPr/>
                      <p:nvPr/>
                    </p:nvPicPr>
                    <p:blipFill>
                      <a:blip r:embed="rId11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MSIPCMContentMarking" descr="{&quot;HashCode&quot;:905108722,&quot;Placement&quot;:&quot;Header&quot;,&quot;Top&quot;:0.0,&quot;Left&quot;:0.0,&quot;SlideWidth&quot;:960,&quot;SlideHeight&quot;:540}"/>
          <p:cNvSpPr txBox="1"/>
          <p:nvPr userDrawn="1"/>
        </p:nvSpPr>
        <p:spPr>
          <a:xfrm>
            <a:off x="0" y="0"/>
            <a:ext cx="1387009" cy="234315"/>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747474"/>
                </a:solidFill>
                <a:latin typeface="Delivery" panose="020F0503020204020204" pitchFamily="34" charset="0"/>
              </a:rPr>
              <a:t>FOR INTERNAL USE</a:t>
            </a:r>
            <a:endParaRPr lang="en-US" sz="1000" dirty="0" err="1">
              <a:solidFill>
                <a:srgbClr val="747474"/>
              </a:solidFill>
              <a:latin typeface="Delivery" panose="020F0503020204020204"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8.xml"/><Relationship Id="rId6" Type="http://schemas.openxmlformats.org/officeDocument/2006/relationships/image" Target="../media/image23.jpg"/><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15.xml"/><Relationship Id="rId5" Type="http://schemas.openxmlformats.org/officeDocument/2006/relationships/image" Target="../media/image1.emf"/><Relationship Id="rId4" Type="http://schemas.openxmlformats.org/officeDocument/2006/relationships/oleObject" Target="../embeddings/oleObject11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16.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11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2.xml"/><Relationship Id="rId1" Type="http://schemas.openxmlformats.org/officeDocument/2006/relationships/tags" Target="../tags/tag117.xml"/><Relationship Id="rId6" Type="http://schemas.openxmlformats.org/officeDocument/2006/relationships/image" Target="../media/image29.jpg"/><Relationship Id="rId5" Type="http://schemas.openxmlformats.org/officeDocument/2006/relationships/image" Target="../media/image1.emf"/><Relationship Id="rId4" Type="http://schemas.openxmlformats.org/officeDocument/2006/relationships/oleObject" Target="../embeddings/oleObject116.bin"/></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7.xml"/><Relationship Id="rId1" Type="http://schemas.openxmlformats.org/officeDocument/2006/relationships/tags" Target="../tags/tag118.xml"/><Relationship Id="rId5" Type="http://schemas.openxmlformats.org/officeDocument/2006/relationships/image" Target="../media/image1.emf"/><Relationship Id="rId4" Type="http://schemas.openxmlformats.org/officeDocument/2006/relationships/oleObject" Target="../embeddings/oleObject11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119.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11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120.xml"/><Relationship Id="rId6" Type="http://schemas.openxmlformats.org/officeDocument/2006/relationships/image" Target="../media/image32.jpg"/><Relationship Id="rId5" Type="http://schemas.openxmlformats.org/officeDocument/2006/relationships/image" Target="../media/image1.emf"/><Relationship Id="rId4" Type="http://schemas.openxmlformats.org/officeDocument/2006/relationships/oleObject" Target="../embeddings/oleObject11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1.xml"/><Relationship Id="rId1" Type="http://schemas.openxmlformats.org/officeDocument/2006/relationships/tags" Target="../tags/tag121.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22.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123.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109.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124.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12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125.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12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7.xml"/><Relationship Id="rId1" Type="http://schemas.openxmlformats.org/officeDocument/2006/relationships/tags" Target="../tags/tag126.xml"/><Relationship Id="rId5" Type="http://schemas.openxmlformats.org/officeDocument/2006/relationships/image" Target="../media/image1.emf"/><Relationship Id="rId4" Type="http://schemas.openxmlformats.org/officeDocument/2006/relationships/oleObject" Target="../embeddings/oleObject12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9.xml"/><Relationship Id="rId1" Type="http://schemas.openxmlformats.org/officeDocument/2006/relationships/tags" Target="../tags/tag127.x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126.bin"/></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2.xml"/><Relationship Id="rId7" Type="http://schemas.openxmlformats.org/officeDocument/2006/relationships/hyperlink" Target="https://pep20.org/" TargetMode="External"/><Relationship Id="rId2" Type="http://schemas.openxmlformats.org/officeDocument/2006/relationships/slideLayout" Target="../slideLayouts/slideLayout11.xml"/><Relationship Id="rId1" Type="http://schemas.openxmlformats.org/officeDocument/2006/relationships/tags" Target="../tags/tag128.xml"/><Relationship Id="rId6" Type="http://schemas.openxmlformats.org/officeDocument/2006/relationships/hyperlink" Target="https://pep8.org/" TargetMode="External"/><Relationship Id="rId5" Type="http://schemas.openxmlformats.org/officeDocument/2006/relationships/image" Target="../media/image1.emf"/><Relationship Id="rId4" Type="http://schemas.openxmlformats.org/officeDocument/2006/relationships/oleObject" Target="../embeddings/oleObject12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0.png"/><Relationship Id="rId2" Type="http://schemas.openxmlformats.org/officeDocument/2006/relationships/slideLayout" Target="../slideLayouts/slideLayout51.xml"/><Relationship Id="rId1" Type="http://schemas.openxmlformats.org/officeDocument/2006/relationships/tags" Target="../tags/tag129.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128.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8.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oleObject" Target="../embeddings/oleObject129.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7.xml"/><Relationship Id="rId1" Type="http://schemas.openxmlformats.org/officeDocument/2006/relationships/tags" Target="../tags/tag131.xml"/><Relationship Id="rId5" Type="http://schemas.openxmlformats.org/officeDocument/2006/relationships/image" Target="../media/image1.emf"/><Relationship Id="rId4" Type="http://schemas.openxmlformats.org/officeDocument/2006/relationships/oleObject" Target="../embeddings/oleObject130.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8.xml"/><Relationship Id="rId1" Type="http://schemas.openxmlformats.org/officeDocument/2006/relationships/tags" Target="../tags/tag132.xml"/><Relationship Id="rId5" Type="http://schemas.openxmlformats.org/officeDocument/2006/relationships/image" Target="../media/image1.emf"/><Relationship Id="rId4" Type="http://schemas.openxmlformats.org/officeDocument/2006/relationships/oleObject" Target="../embeddings/oleObject13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7.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oleObject" Target="../embeddings/oleObject13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8.xml"/><Relationship Id="rId1" Type="http://schemas.openxmlformats.org/officeDocument/2006/relationships/tags" Target="../tags/tag134.xml"/><Relationship Id="rId5" Type="http://schemas.openxmlformats.org/officeDocument/2006/relationships/image" Target="../media/image1.emf"/><Relationship Id="rId4" Type="http://schemas.openxmlformats.org/officeDocument/2006/relationships/oleObject" Target="../embeddings/oleObject13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7.xml"/><Relationship Id="rId1" Type="http://schemas.openxmlformats.org/officeDocument/2006/relationships/tags" Target="../tags/tag135.xml"/><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8.xml"/><Relationship Id="rId1" Type="http://schemas.openxmlformats.org/officeDocument/2006/relationships/tags" Target="../tags/tag136.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137.xml"/><Relationship Id="rId6" Type="http://schemas.openxmlformats.org/officeDocument/2006/relationships/hyperlink" Target="https://forms.office.com/Pages/ResponsePage.aspx?id=Opo3HBpIjEGHV5chJ_yqfyBpv-NKSRVPrnCFDfkSECNUNjFQMDlQQUxLQUwwVVQzS0FPUjZKOVhWViQlQCN0PWcu" TargetMode="External"/><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tags" Target="../tags/tag110.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109.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tags" Target="../tags/tag111.xml"/><Relationship Id="rId6" Type="http://schemas.openxmlformats.org/officeDocument/2006/relationships/image" Target="../media/image25.jpg"/><Relationship Id="rId5" Type="http://schemas.openxmlformats.org/officeDocument/2006/relationships/image" Target="../media/image1.emf"/><Relationship Id="rId4" Type="http://schemas.openxmlformats.org/officeDocument/2006/relationships/oleObject" Target="../embeddings/oleObject1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1.xml"/><Relationship Id="rId1" Type="http://schemas.openxmlformats.org/officeDocument/2006/relationships/tags" Target="../tags/tag112.xml"/><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11.xml"/><Relationship Id="rId1" Type="http://schemas.openxmlformats.org/officeDocument/2006/relationships/tags" Target="../tags/tag113.xml"/><Relationship Id="rId6" Type="http://schemas.openxmlformats.org/officeDocument/2006/relationships/hyperlink" Target="https://github.com/redi-school/nrw-intro-to-python" TargetMode="External"/><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tags" Target="../tags/tag114.xml"/><Relationship Id="rId6" Type="http://schemas.openxmlformats.org/officeDocument/2006/relationships/hyperlink" Target="https://mybinder.org/v2/gh/redi-school/nrw-intro-to-python/HEAD" TargetMode="External"/><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2562882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vert="horz"/>
          <a:lstStyle/>
          <a:p>
            <a:r>
              <a:rPr lang="en-US" dirty="0"/>
              <a:t>Python Intro</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6"/>
          <a:srcRect l="25454" r="8012"/>
          <a:stretch/>
        </p:blipFill>
        <p:spPr>
          <a:xfrm>
            <a:off x="5326063" y="0"/>
            <a:ext cx="6865937" cy="6858000"/>
          </a:xfrm>
        </p:spPr>
      </p:pic>
      <p:sp>
        <p:nvSpPr>
          <p:cNvPr id="4" name="Textplatzhalter 3"/>
          <p:cNvSpPr>
            <a:spLocks noGrp="1"/>
          </p:cNvSpPr>
          <p:nvPr>
            <p:ph type="body" sz="quarter" idx="12"/>
          </p:nvPr>
        </p:nvSpPr>
        <p:spPr/>
        <p:txBody>
          <a:bodyPr/>
          <a:lstStyle/>
          <a:p>
            <a:r>
              <a:rPr lang="en-US" dirty="0" err="1"/>
              <a:t>ReDI</a:t>
            </a:r>
            <a:r>
              <a:rPr lang="en-US" dirty="0"/>
              <a:t> NRW</a:t>
            </a: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423974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691275-3288-4A6D-BD9F-0F589809CD97}"/>
              </a:ext>
            </a:extLst>
          </p:cNvPr>
          <p:cNvSpPr>
            <a:spLocks noGrp="1"/>
          </p:cNvSpPr>
          <p:nvPr>
            <p:ph type="title"/>
          </p:nvPr>
        </p:nvSpPr>
        <p:spPr/>
        <p:txBody>
          <a:bodyPr vert="horz"/>
          <a:lstStyle/>
          <a:p>
            <a:r>
              <a:rPr lang="en-US">
                <a:cs typeface="Segoe UI"/>
              </a:rPr>
              <a:t>What Tools will we use</a:t>
            </a:r>
            <a:endParaRPr lang="en-US"/>
          </a:p>
        </p:txBody>
      </p:sp>
      <p:sp>
        <p:nvSpPr>
          <p:cNvPr id="3" name="Text Placeholder 2">
            <a:extLst>
              <a:ext uri="{FF2B5EF4-FFF2-40B4-BE49-F238E27FC236}">
                <a16:creationId xmlns:a16="http://schemas.microsoft.com/office/drawing/2014/main" id="{BF7DE379-36D2-4CD7-B5C4-87861C1B7C4F}"/>
              </a:ext>
            </a:extLst>
          </p:cNvPr>
          <p:cNvSpPr>
            <a:spLocks noGrp="1"/>
          </p:cNvSpPr>
          <p:nvPr>
            <p:ph type="body" sz="quarter" idx="10"/>
          </p:nvPr>
        </p:nvSpPr>
        <p:spPr>
          <a:xfrm>
            <a:off x="586390" y="1434370"/>
            <a:ext cx="11018520" cy="1465016"/>
          </a:xfrm>
        </p:spPr>
        <p:txBody>
          <a:bodyPr vert="horz" wrap="square" lIns="0" tIns="0" rIns="0" bIns="0" rtlCol="0" anchor="t">
            <a:spAutoFit/>
          </a:bodyPr>
          <a:lstStyle/>
          <a:p>
            <a:pPr marL="457200" indent="-457200">
              <a:buFont typeface="Arial"/>
              <a:buChar char="•"/>
            </a:pPr>
            <a:r>
              <a:rPr lang="en-US" dirty="0">
                <a:cs typeface="Segoe UI"/>
              </a:rPr>
              <a:t>Python</a:t>
            </a:r>
            <a:endParaRPr lang="en-US" dirty="0"/>
          </a:p>
          <a:p>
            <a:pPr marL="457200" indent="-457200">
              <a:buFont typeface="Arial"/>
              <a:buChar char="•"/>
            </a:pPr>
            <a:r>
              <a:rPr lang="en-US" dirty="0">
                <a:cs typeface="Segoe UI"/>
              </a:rPr>
              <a:t>Visual Studio Code</a:t>
            </a:r>
            <a:endParaRPr lang="en-US" dirty="0"/>
          </a:p>
          <a:p>
            <a:endParaRPr lang="en-US" dirty="0"/>
          </a:p>
        </p:txBody>
      </p:sp>
    </p:spTree>
    <p:extLst>
      <p:ext uri="{BB962C8B-B14F-4D97-AF65-F5344CB8AC3E}">
        <p14:creationId xmlns:p14="http://schemas.microsoft.com/office/powerpoint/2010/main" val="4449691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327341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F284328-1267-4706-B447-DD7EF8E6BA1E}"/>
              </a:ext>
            </a:extLst>
          </p:cNvPr>
          <p:cNvSpPr>
            <a:spLocks noGrp="1"/>
          </p:cNvSpPr>
          <p:nvPr>
            <p:ph type="title"/>
          </p:nvPr>
        </p:nvSpPr>
        <p:spPr>
          <a:xfrm>
            <a:off x="586740" y="457200"/>
            <a:ext cx="11018520" cy="553998"/>
          </a:xfrm>
        </p:spPr>
        <p:txBody>
          <a:bodyPr vert="horz"/>
          <a:lstStyle/>
          <a:p>
            <a:r>
              <a:rPr lang="en-US" dirty="0"/>
              <a:t>Teams</a:t>
            </a:r>
          </a:p>
        </p:txBody>
      </p:sp>
      <p:sp>
        <p:nvSpPr>
          <p:cNvPr id="3" name="Text Placeholder 2">
            <a:extLst>
              <a:ext uri="{FF2B5EF4-FFF2-40B4-BE49-F238E27FC236}">
                <a16:creationId xmlns:a16="http://schemas.microsoft.com/office/drawing/2014/main" id="{22ED80B8-2942-43DA-9BB1-676205F4018C}"/>
              </a:ext>
            </a:extLst>
          </p:cNvPr>
          <p:cNvSpPr>
            <a:spLocks noGrp="1"/>
          </p:cNvSpPr>
          <p:nvPr>
            <p:ph type="body" sz="quarter" idx="10"/>
          </p:nvPr>
        </p:nvSpPr>
        <p:spPr>
          <a:xfrm>
            <a:off x="586390" y="1434370"/>
            <a:ext cx="11018520" cy="3016210"/>
          </a:xfrm>
        </p:spPr>
        <p:txBody>
          <a:bodyPr vert="horz" wrap="square" lIns="0" tIns="0" rIns="0" bIns="0" rtlCol="0" anchor="t">
            <a:spAutoFit/>
          </a:bodyPr>
          <a:lstStyle/>
          <a:p>
            <a:pPr marL="457200" indent="-457200">
              <a:buFont typeface="Arial" panose="05000000000000000000" pitchFamily="2" charset="2"/>
              <a:buChar char="•"/>
            </a:pPr>
            <a:r>
              <a:rPr lang="en-US" dirty="0"/>
              <a:t>Join online classes</a:t>
            </a:r>
            <a:endParaRPr lang="en-US"/>
          </a:p>
          <a:p>
            <a:pPr marL="457200" indent="-457200">
              <a:buFont typeface="Arial" panose="05000000000000000000" pitchFamily="2" charset="2"/>
              <a:buChar char="•"/>
            </a:pPr>
            <a:r>
              <a:rPr lang="en-US" dirty="0">
                <a:cs typeface="Segoe UI"/>
              </a:rPr>
              <a:t>Find course contents</a:t>
            </a:r>
          </a:p>
          <a:p>
            <a:pPr marL="457200" indent="-457200">
              <a:buFont typeface="Arial" panose="05000000000000000000" pitchFamily="2" charset="2"/>
              <a:buChar char="•"/>
            </a:pPr>
            <a:r>
              <a:rPr lang="en-US" dirty="0">
                <a:cs typeface="Segoe UI"/>
              </a:rPr>
              <a:t>Find homework</a:t>
            </a:r>
          </a:p>
          <a:p>
            <a:pPr marL="457200" indent="-457200">
              <a:buFont typeface="Arial" panose="05000000000000000000" pitchFamily="2" charset="2"/>
              <a:buChar char="•"/>
            </a:pPr>
            <a:r>
              <a:rPr lang="en-US" dirty="0"/>
              <a:t>Upload homework</a:t>
            </a:r>
          </a:p>
          <a:p>
            <a:pPr marL="457200" indent="-457200">
              <a:buFont typeface="Arial" panose="05000000000000000000" pitchFamily="2" charset="2"/>
              <a:buChar char="•"/>
            </a:pPr>
            <a:r>
              <a:rPr lang="en-US" dirty="0">
                <a:cs typeface="Segoe UI"/>
              </a:rPr>
              <a:t>Discuss with classmates</a:t>
            </a:r>
          </a:p>
          <a:p>
            <a:pPr marL="457200" indent="-457200">
              <a:buFont typeface="Arial" panose="05000000000000000000" pitchFamily="2" charset="2"/>
              <a:buChar char="•"/>
            </a:pPr>
            <a:r>
              <a:rPr lang="en-US" dirty="0">
                <a:cs typeface="Segoe UI"/>
              </a:rPr>
              <a:t>Ask the teachers</a:t>
            </a:r>
          </a:p>
        </p:txBody>
      </p:sp>
      <p:pic>
        <p:nvPicPr>
          <p:cNvPr id="5" name="Picture 4">
            <a:extLst>
              <a:ext uri="{FF2B5EF4-FFF2-40B4-BE49-F238E27FC236}">
                <a16:creationId xmlns:a16="http://schemas.microsoft.com/office/drawing/2014/main" id="{530C9E67-A6D6-479D-996B-D45EA50E7CC1}"/>
              </a:ext>
            </a:extLst>
          </p:cNvPr>
          <p:cNvPicPr>
            <a:picLocks noChangeAspect="1"/>
          </p:cNvPicPr>
          <p:nvPr/>
        </p:nvPicPr>
        <p:blipFill>
          <a:blip r:embed="rId6"/>
          <a:stretch>
            <a:fillRect/>
          </a:stretch>
        </p:blipFill>
        <p:spPr>
          <a:xfrm>
            <a:off x="4984987" y="1434370"/>
            <a:ext cx="6619923" cy="2714645"/>
          </a:xfrm>
          <a:prstGeom prst="rect">
            <a:avLst/>
          </a:prstGeom>
        </p:spPr>
      </p:pic>
    </p:spTree>
    <p:extLst>
      <p:ext uri="{BB962C8B-B14F-4D97-AF65-F5344CB8AC3E}">
        <p14:creationId xmlns:p14="http://schemas.microsoft.com/office/powerpoint/2010/main" val="1755307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404827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689657-B04E-40EB-A96D-76BFC1E5F300}"/>
              </a:ext>
            </a:extLst>
          </p:cNvPr>
          <p:cNvSpPr>
            <a:spLocks noGrp="1"/>
          </p:cNvSpPr>
          <p:nvPr>
            <p:ph type="title"/>
          </p:nvPr>
        </p:nvSpPr>
        <p:spPr>
          <a:xfrm>
            <a:off x="588263" y="628699"/>
            <a:ext cx="4158362" cy="553998"/>
          </a:xfrm>
        </p:spPr>
        <p:txBody>
          <a:bodyPr vert="horz"/>
          <a:lstStyle/>
          <a:p>
            <a:r>
              <a:rPr lang="en-US" dirty="0"/>
              <a:t>Final project</a:t>
            </a:r>
          </a:p>
        </p:txBody>
      </p:sp>
      <p:sp>
        <p:nvSpPr>
          <p:cNvPr id="4" name="Text Placeholder 3">
            <a:extLst>
              <a:ext uri="{FF2B5EF4-FFF2-40B4-BE49-F238E27FC236}">
                <a16:creationId xmlns:a16="http://schemas.microsoft.com/office/drawing/2014/main" id="{7812E246-FF48-48C5-B10F-2CFE2C13383E}"/>
              </a:ext>
            </a:extLst>
          </p:cNvPr>
          <p:cNvSpPr>
            <a:spLocks noGrp="1"/>
          </p:cNvSpPr>
          <p:nvPr>
            <p:ph type="body" sz="quarter" idx="10"/>
          </p:nvPr>
        </p:nvSpPr>
        <p:spPr>
          <a:xfrm>
            <a:off x="584200" y="1379814"/>
            <a:ext cx="4162425" cy="1083374"/>
          </a:xfrm>
        </p:spPr>
        <p:txBody>
          <a:bodyPr vert="horz" wrap="square" lIns="0" tIns="0" rIns="0" bIns="0" rtlCol="0" anchor="t">
            <a:spAutoFit/>
          </a:bodyPr>
          <a:lstStyle/>
          <a:p>
            <a:pPr marL="342900" indent="-342900">
              <a:buFont typeface="Arial" panose="05000000000000000000" pitchFamily="2" charset="2"/>
              <a:buChar char="•"/>
            </a:pPr>
            <a:r>
              <a:rPr lang="en-US" dirty="0">
                <a:cs typeface="Segoe UI"/>
              </a:rPr>
              <a:t>Solve a data science problem</a:t>
            </a:r>
            <a:endParaRPr lang="en-US" dirty="0"/>
          </a:p>
          <a:p>
            <a:pPr marL="342900" indent="-342900">
              <a:buFont typeface="Arial" panose="05000000000000000000" pitchFamily="2" charset="2"/>
              <a:buChar char="•"/>
            </a:pPr>
            <a:r>
              <a:rPr lang="en-US" dirty="0"/>
              <a:t>We will prepare you in the upcoming lessons</a:t>
            </a:r>
          </a:p>
        </p:txBody>
      </p:sp>
      <p:pic>
        <p:nvPicPr>
          <p:cNvPr id="7" name="Picture Placeholder 6" descr="A picture containing qr code&#10;&#10;Description automatically generated">
            <a:extLst>
              <a:ext uri="{FF2B5EF4-FFF2-40B4-BE49-F238E27FC236}">
                <a16:creationId xmlns:a16="http://schemas.microsoft.com/office/drawing/2014/main" id="{027D4ED0-B61C-4B21-A6A8-84E3412F75E5}"/>
              </a:ext>
            </a:extLst>
          </p:cNvPr>
          <p:cNvPicPr>
            <a:picLocks noGrp="1" noChangeAspect="1"/>
          </p:cNvPicPr>
          <p:nvPr>
            <p:ph type="pic" sz="quarter" idx="11"/>
          </p:nvPr>
        </p:nvPicPr>
        <p:blipFill>
          <a:blip r:embed="rId6"/>
          <a:srcRect l="16604" r="16604"/>
          <a:stretch>
            <a:fillRect/>
          </a:stretch>
        </p:blipFill>
        <p:spPr/>
      </p:pic>
    </p:spTree>
    <p:extLst>
      <p:ext uri="{BB962C8B-B14F-4D97-AF65-F5344CB8AC3E}">
        <p14:creationId xmlns:p14="http://schemas.microsoft.com/office/powerpoint/2010/main" val="17230434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491F9-EFE5-D33D-4716-B11D828F4405}"/>
              </a:ext>
            </a:extLst>
          </p:cNvPr>
          <p:cNvSpPr>
            <a:spLocks noGrp="1"/>
          </p:cNvSpPr>
          <p:nvPr>
            <p:ph type="title"/>
          </p:nvPr>
        </p:nvSpPr>
        <p:spPr>
          <a:xfrm>
            <a:off x="-2501" y="3154166"/>
            <a:ext cx="11018520" cy="553998"/>
          </a:xfrm>
        </p:spPr>
        <p:txBody>
          <a:bodyPr/>
          <a:lstStyle/>
          <a:p>
            <a:r>
              <a:rPr lang="en-GB" dirty="0">
                <a:cs typeface="Segoe UI"/>
              </a:rPr>
              <a:t>In a few Months?!</a:t>
            </a:r>
            <a:endParaRPr lang="en-GB" dirty="0"/>
          </a:p>
        </p:txBody>
      </p:sp>
      <p:pic>
        <p:nvPicPr>
          <p:cNvPr id="5" name="Picture 5" descr="Chart, line chart&#10;&#10;Description automatically generated">
            <a:extLst>
              <a:ext uri="{FF2B5EF4-FFF2-40B4-BE49-F238E27FC236}">
                <a16:creationId xmlns:a16="http://schemas.microsoft.com/office/drawing/2014/main" id="{0C75BACF-1BE7-368F-D930-B620C6D33151}"/>
              </a:ext>
            </a:extLst>
          </p:cNvPr>
          <p:cNvPicPr>
            <a:picLocks noGrp="1" noChangeAspect="1"/>
          </p:cNvPicPr>
          <p:nvPr>
            <p:ph sz="quarter" idx="10"/>
          </p:nvPr>
        </p:nvPicPr>
        <p:blipFill>
          <a:blip r:embed="rId2"/>
          <a:stretch>
            <a:fillRect/>
          </a:stretch>
        </p:blipFill>
        <p:spPr>
          <a:xfrm>
            <a:off x="4062125" y="561796"/>
            <a:ext cx="8044223" cy="6253242"/>
          </a:xfrm>
        </p:spPr>
      </p:pic>
    </p:spTree>
    <p:extLst>
      <p:ext uri="{BB962C8B-B14F-4D97-AF65-F5344CB8AC3E}">
        <p14:creationId xmlns:p14="http://schemas.microsoft.com/office/powerpoint/2010/main" val="11992563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3175912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vert="horz"/>
          <a:lstStyle/>
          <a:p>
            <a:r>
              <a:rPr lang="en-US" dirty="0"/>
              <a:t>Python Introduction</a:t>
            </a:r>
          </a:p>
        </p:txBody>
      </p:sp>
    </p:spTree>
    <p:extLst>
      <p:ext uri="{BB962C8B-B14F-4D97-AF65-F5344CB8AC3E}">
        <p14:creationId xmlns:p14="http://schemas.microsoft.com/office/powerpoint/2010/main" val="2243352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extLst>
              <p:ext uri="{D42A27DB-BD31-4B8C-83A1-F6EECF244321}">
                <p14:modId xmlns:p14="http://schemas.microsoft.com/office/powerpoint/2010/main" val="17247856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Objek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6C3740D-C306-499E-88A1-514ACA1725AB}"/>
              </a:ext>
            </a:extLst>
          </p:cNvPr>
          <p:cNvSpPr>
            <a:spLocks noGrp="1"/>
          </p:cNvSpPr>
          <p:nvPr>
            <p:ph type="title"/>
          </p:nvPr>
        </p:nvSpPr>
        <p:spPr/>
        <p:txBody>
          <a:bodyPr vert="horz"/>
          <a:lstStyle/>
          <a:p>
            <a:r>
              <a:rPr lang="en-US" dirty="0"/>
              <a:t>A little history</a:t>
            </a:r>
          </a:p>
        </p:txBody>
      </p:sp>
      <p:sp>
        <p:nvSpPr>
          <p:cNvPr id="5" name="Text Placeholder 4">
            <a:extLst>
              <a:ext uri="{FF2B5EF4-FFF2-40B4-BE49-F238E27FC236}">
                <a16:creationId xmlns:a16="http://schemas.microsoft.com/office/drawing/2014/main" id="{CE0C6A97-6BDC-4E7E-A2C3-36011A685B2F}"/>
              </a:ext>
            </a:extLst>
          </p:cNvPr>
          <p:cNvSpPr>
            <a:spLocks noGrp="1"/>
          </p:cNvSpPr>
          <p:nvPr>
            <p:ph type="body" sz="quarter" idx="10"/>
          </p:nvPr>
        </p:nvSpPr>
        <p:spPr>
          <a:xfrm>
            <a:off x="586390" y="1434370"/>
            <a:ext cx="11018520" cy="1982081"/>
          </a:xfrm>
        </p:spPr>
        <p:txBody>
          <a:bodyPr vert="horz" wrap="square" lIns="0" tIns="0" rIns="0" bIns="0" rtlCol="0" anchor="t">
            <a:spAutoFit/>
          </a:bodyPr>
          <a:lstStyle/>
          <a:p>
            <a:pPr marL="457200" indent="-457200">
              <a:buFont typeface="Arial" panose="05000000000000000000" pitchFamily="2" charset="2"/>
              <a:buChar char="•"/>
            </a:pPr>
            <a:r>
              <a:rPr lang="en-US" dirty="0"/>
              <a:t>First released 1991</a:t>
            </a:r>
            <a:endParaRPr lang="en-US"/>
          </a:p>
          <a:p>
            <a:pPr marL="457200" indent="-457200">
              <a:buFont typeface="Arial" panose="05000000000000000000" pitchFamily="2" charset="2"/>
              <a:buChar char="•"/>
            </a:pPr>
            <a:r>
              <a:rPr lang="en-US" dirty="0">
                <a:cs typeface="Segoe UI"/>
              </a:rPr>
              <a:t>Current version 3.11</a:t>
            </a:r>
          </a:p>
          <a:p>
            <a:pPr marL="457200" indent="-457200">
              <a:buFont typeface="Arial" panose="05000000000000000000" pitchFamily="2" charset="2"/>
              <a:buChar char="•"/>
            </a:pPr>
            <a:r>
              <a:rPr lang="en-US" dirty="0">
                <a:cs typeface="Segoe UI"/>
              </a:rPr>
              <a:t>Designed by Guido van Rossum</a:t>
            </a:r>
            <a:endParaRPr lang="en-US"/>
          </a:p>
          <a:p>
            <a:pPr marL="457200" indent="-457200">
              <a:buFont typeface="Arial" panose="05000000000000000000" pitchFamily="2" charset="2"/>
              <a:buChar char="•"/>
            </a:pPr>
            <a:r>
              <a:rPr lang="en-US" dirty="0"/>
              <a:t>Name pays </a:t>
            </a:r>
            <a:r>
              <a:rPr lang="en-US" dirty="0" err="1"/>
              <a:t>hommage</a:t>
            </a:r>
            <a:r>
              <a:rPr lang="en-US" dirty="0"/>
              <a:t> to Monty Python</a:t>
            </a:r>
          </a:p>
        </p:txBody>
      </p:sp>
      <p:pic>
        <p:nvPicPr>
          <p:cNvPr id="7" name="Picture 6" descr="Logo, company name&#10;&#10;Description automatically generated">
            <a:extLst>
              <a:ext uri="{FF2B5EF4-FFF2-40B4-BE49-F238E27FC236}">
                <a16:creationId xmlns:a16="http://schemas.microsoft.com/office/drawing/2014/main" id="{5231C335-FD2A-44DE-8B59-5FA4E2E2ECE0}"/>
              </a:ext>
            </a:extLst>
          </p:cNvPr>
          <p:cNvPicPr>
            <a:picLocks noChangeAspect="1"/>
          </p:cNvPicPr>
          <p:nvPr/>
        </p:nvPicPr>
        <p:blipFill>
          <a:blip r:embed="rId6"/>
          <a:stretch>
            <a:fillRect/>
          </a:stretch>
        </p:blipFill>
        <p:spPr>
          <a:xfrm>
            <a:off x="4464857" y="4118630"/>
            <a:ext cx="7727143" cy="2610000"/>
          </a:xfrm>
          <a:prstGeom prst="rect">
            <a:avLst/>
          </a:prstGeom>
        </p:spPr>
      </p:pic>
    </p:spTree>
    <p:extLst>
      <p:ext uri="{BB962C8B-B14F-4D97-AF65-F5344CB8AC3E}">
        <p14:creationId xmlns:p14="http://schemas.microsoft.com/office/powerpoint/2010/main" val="35974727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97877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6A7003F-1B47-4207-9AB5-0F77E25843FD}"/>
              </a:ext>
            </a:extLst>
          </p:cNvPr>
          <p:cNvSpPr>
            <a:spLocks noGrp="1"/>
          </p:cNvSpPr>
          <p:nvPr>
            <p:ph type="title"/>
          </p:nvPr>
        </p:nvSpPr>
        <p:spPr>
          <a:xfrm>
            <a:off x="588263" y="457200"/>
            <a:ext cx="11018520" cy="553998"/>
          </a:xfrm>
        </p:spPr>
        <p:txBody>
          <a:bodyPr vert="horz"/>
          <a:lstStyle/>
          <a:p>
            <a:r>
              <a:rPr lang="en-US" dirty="0"/>
              <a:t>What is Python?</a:t>
            </a:r>
          </a:p>
        </p:txBody>
      </p:sp>
      <p:sp>
        <p:nvSpPr>
          <p:cNvPr id="3" name="Text Placeholder 2">
            <a:extLst>
              <a:ext uri="{FF2B5EF4-FFF2-40B4-BE49-F238E27FC236}">
                <a16:creationId xmlns:a16="http://schemas.microsoft.com/office/drawing/2014/main" id="{E27184A4-E2E2-4DDE-9BCB-9C1F96DB4BD4}"/>
              </a:ext>
            </a:extLst>
          </p:cNvPr>
          <p:cNvSpPr>
            <a:spLocks noGrp="1"/>
          </p:cNvSpPr>
          <p:nvPr>
            <p:ph type="body" sz="quarter" idx="10"/>
          </p:nvPr>
        </p:nvSpPr>
        <p:spPr>
          <a:xfrm>
            <a:off x="586390" y="1434370"/>
            <a:ext cx="5090510" cy="2917722"/>
          </a:xfrm>
        </p:spPr>
        <p:txBody>
          <a:bodyPr vert="horz" wrap="square" lIns="0" tIns="0" rIns="0" bIns="0" rtlCol="0" anchor="t">
            <a:spAutoFit/>
          </a:bodyPr>
          <a:lstStyle/>
          <a:p>
            <a:pPr marL="457200" indent="-457200">
              <a:buFont typeface="Wingdings" panose="05000000000000000000" pitchFamily="2" charset="2"/>
              <a:buChar char="§"/>
            </a:pPr>
            <a:r>
              <a:rPr lang="en-US" sz="2400" dirty="0"/>
              <a:t>All-purpose</a:t>
            </a:r>
          </a:p>
          <a:p>
            <a:pPr marL="571500" lvl="1" indent="-342900">
              <a:buFont typeface="Wingdings" panose="05000000000000000000" pitchFamily="2" charset="2"/>
              <a:buChar char="§"/>
            </a:pPr>
            <a:r>
              <a:rPr lang="en-US" sz="1800" dirty="0"/>
              <a:t>Web Development</a:t>
            </a:r>
          </a:p>
          <a:p>
            <a:pPr marL="571500" lvl="1" indent="-342900">
              <a:buFont typeface="Wingdings" panose="05000000000000000000" pitchFamily="2" charset="2"/>
              <a:buChar char="§"/>
            </a:pPr>
            <a:r>
              <a:rPr lang="en-US" sz="1800" dirty="0"/>
              <a:t>APIs</a:t>
            </a:r>
          </a:p>
          <a:p>
            <a:pPr marL="571500" lvl="1" indent="-342900">
              <a:buFont typeface="Wingdings" panose="05000000000000000000" pitchFamily="2" charset="2"/>
              <a:buChar char="§"/>
            </a:pPr>
            <a:r>
              <a:rPr lang="en-US" sz="1800" dirty="0"/>
              <a:t>Games</a:t>
            </a:r>
            <a:endParaRPr lang="en-US" sz="1800" dirty="0">
              <a:cs typeface="Segoe UI"/>
            </a:endParaRPr>
          </a:p>
          <a:p>
            <a:pPr marL="571500" lvl="1" indent="-342900">
              <a:buFont typeface="Wingdings" panose="05000000000000000000" pitchFamily="2" charset="2"/>
              <a:buChar char="§"/>
            </a:pPr>
            <a:r>
              <a:rPr lang="en-US" sz="1800" dirty="0"/>
              <a:t>Data science</a:t>
            </a:r>
          </a:p>
          <a:p>
            <a:pPr marL="571500" lvl="1" indent="-342900">
              <a:buFont typeface="Wingdings" panose="05000000000000000000" pitchFamily="2" charset="2"/>
              <a:buChar char="§"/>
            </a:pPr>
            <a:r>
              <a:rPr lang="en-US" sz="1800" dirty="0"/>
              <a:t>…</a:t>
            </a:r>
          </a:p>
          <a:p>
            <a:pPr marL="457200" indent="-457200">
              <a:buFont typeface="Wingdings" panose="05000000000000000000" pitchFamily="2" charset="2"/>
              <a:buChar char="§"/>
            </a:pPr>
            <a:r>
              <a:rPr lang="en-US" sz="2400" dirty="0">
                <a:cs typeface="Segoe UI"/>
              </a:rPr>
              <a:t>Object-oriented</a:t>
            </a:r>
          </a:p>
          <a:p>
            <a:pPr marL="457200" indent="-457200">
              <a:buFont typeface="Wingdings" panose="05000000000000000000" pitchFamily="2" charset="2"/>
              <a:buChar char="§"/>
            </a:pPr>
            <a:r>
              <a:rPr lang="en-US" sz="2400" dirty="0"/>
              <a:t>Easy to learn</a:t>
            </a:r>
          </a:p>
        </p:txBody>
      </p:sp>
      <p:pic>
        <p:nvPicPr>
          <p:cNvPr id="5" name="Grafik 4"/>
          <p:cNvPicPr>
            <a:picLocks noChangeAspect="1"/>
          </p:cNvPicPr>
          <p:nvPr/>
        </p:nvPicPr>
        <p:blipFill rotWithShape="1">
          <a:blip r:embed="rId6">
            <a:extLst>
              <a:ext uri="{28A0092B-C50C-407E-A947-70E740481C1C}">
                <a14:useLocalDpi xmlns:a14="http://schemas.microsoft.com/office/drawing/2010/main" val="0"/>
              </a:ext>
            </a:extLst>
          </a:blip>
          <a:srcRect l="14093"/>
          <a:stretch/>
        </p:blipFill>
        <p:spPr>
          <a:xfrm>
            <a:off x="5943600" y="0"/>
            <a:ext cx="12131960" cy="7943850"/>
          </a:xfrm>
          <a:prstGeom prst="rect">
            <a:avLst/>
          </a:prstGeom>
        </p:spPr>
      </p:pic>
    </p:spTree>
    <p:extLst>
      <p:ext uri="{BB962C8B-B14F-4D97-AF65-F5344CB8AC3E}">
        <p14:creationId xmlns:p14="http://schemas.microsoft.com/office/powerpoint/2010/main" val="10992367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2767532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eck 5"/>
          <p:cNvSpPr/>
          <p:nvPr/>
        </p:nvSpPr>
        <p:spPr bwMode="auto">
          <a:xfrm>
            <a:off x="4443062" y="0"/>
            <a:ext cx="7748938" cy="6858000"/>
          </a:xfrm>
          <a:prstGeom prst="rect">
            <a:avLst/>
          </a:prstGeom>
          <a:solidFill>
            <a:srgbClr val="272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Grafik 3"/>
          <p:cNvPicPr>
            <a:picLocks noChangeAspect="1"/>
          </p:cNvPicPr>
          <p:nvPr/>
        </p:nvPicPr>
        <p:blipFill>
          <a:blip r:embed="rId6"/>
          <a:stretch>
            <a:fillRect/>
          </a:stretch>
        </p:blipFill>
        <p:spPr>
          <a:xfrm>
            <a:off x="0" y="0"/>
            <a:ext cx="8421304" cy="6858000"/>
          </a:xfrm>
          <a:prstGeom prst="rect">
            <a:avLst/>
          </a:prstGeom>
        </p:spPr>
      </p:pic>
      <p:sp>
        <p:nvSpPr>
          <p:cNvPr id="3" name="Titel 2"/>
          <p:cNvSpPr>
            <a:spLocks noGrp="1"/>
          </p:cNvSpPr>
          <p:nvPr>
            <p:ph type="title"/>
          </p:nvPr>
        </p:nvSpPr>
        <p:spPr/>
        <p:txBody>
          <a:bodyPr vert="horz"/>
          <a:lstStyle/>
          <a:p>
            <a:r>
              <a:rPr lang="en-US" dirty="0"/>
              <a:t>You can build almost anything with Python!</a:t>
            </a:r>
            <a:br>
              <a:rPr lang="en-US" dirty="0"/>
            </a:br>
            <a:br>
              <a:rPr lang="en-US" dirty="0"/>
            </a:br>
            <a:r>
              <a:rPr lang="en-US" sz="2000" dirty="0"/>
              <a:t>Source: </a:t>
            </a:r>
            <a:r>
              <a:rPr lang="en-US" sz="2000" dirty="0" err="1"/>
              <a:t>JetBrains</a:t>
            </a:r>
            <a:r>
              <a:rPr lang="en-US" sz="2000" dirty="0"/>
              <a:t> Python Survey 2020</a:t>
            </a:r>
          </a:p>
        </p:txBody>
      </p:sp>
    </p:spTree>
    <p:extLst>
      <p:ext uri="{BB962C8B-B14F-4D97-AF65-F5344CB8AC3E}">
        <p14:creationId xmlns:p14="http://schemas.microsoft.com/office/powerpoint/2010/main" val="2233273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3274532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13F0EC7-04E6-43B6-A81F-709FFACB2F3C}"/>
              </a:ext>
            </a:extLst>
          </p:cNvPr>
          <p:cNvSpPr>
            <a:spLocks noGrp="1"/>
          </p:cNvSpPr>
          <p:nvPr>
            <p:ph type="title"/>
          </p:nvPr>
        </p:nvSpPr>
        <p:spPr>
          <a:xfrm>
            <a:off x="588263" y="457200"/>
            <a:ext cx="11018520" cy="553998"/>
          </a:xfrm>
        </p:spPr>
        <p:txBody>
          <a:bodyPr vert="horz"/>
          <a:lstStyle/>
          <a:p>
            <a:r>
              <a:rPr lang="en-US" dirty="0"/>
              <a:t>Python features</a:t>
            </a:r>
          </a:p>
        </p:txBody>
      </p:sp>
      <p:sp>
        <p:nvSpPr>
          <p:cNvPr id="3" name="Text Placeholder 2">
            <a:extLst>
              <a:ext uri="{FF2B5EF4-FFF2-40B4-BE49-F238E27FC236}">
                <a16:creationId xmlns:a16="http://schemas.microsoft.com/office/drawing/2014/main" id="{20BC56C4-132A-4744-B07C-E346B962AC63}"/>
              </a:ext>
            </a:extLst>
          </p:cNvPr>
          <p:cNvSpPr>
            <a:spLocks noGrp="1"/>
          </p:cNvSpPr>
          <p:nvPr>
            <p:ph type="body" sz="quarter" idx="10"/>
          </p:nvPr>
        </p:nvSpPr>
        <p:spPr>
          <a:xfrm>
            <a:off x="586390" y="1434370"/>
            <a:ext cx="11018520" cy="3976473"/>
          </a:xfrm>
        </p:spPr>
        <p:txBody>
          <a:bodyPr vert="horz" wrap="square" lIns="0" tIns="0" rIns="0" bIns="0" rtlCol="0" anchor="t">
            <a:spAutoFit/>
          </a:bodyPr>
          <a:lstStyle/>
          <a:p>
            <a:pPr marL="457200" indent="-457200">
              <a:buFont typeface="Arial" panose="05000000000000000000" pitchFamily="2" charset="2"/>
              <a:buChar char="•"/>
            </a:pPr>
            <a:r>
              <a:rPr lang="en-US" dirty="0"/>
              <a:t>„Batteries included“</a:t>
            </a:r>
            <a:endParaRPr lang="en-US"/>
          </a:p>
          <a:p>
            <a:pPr marL="571500" lvl="1" indent="-342900">
              <a:buFont typeface="Arial" panose="05000000000000000000" pitchFamily="2" charset="2"/>
              <a:buChar char="•"/>
            </a:pPr>
            <a:r>
              <a:rPr lang="en-US" dirty="0"/>
              <a:t>Many libraries included (Tool box)</a:t>
            </a:r>
            <a:endParaRPr lang="en-US" dirty="0">
              <a:cs typeface="Segoe UI"/>
            </a:endParaRPr>
          </a:p>
          <a:p>
            <a:pPr marL="457200" indent="-457200">
              <a:buFont typeface="Arial" panose="05000000000000000000" pitchFamily="2" charset="2"/>
              <a:buChar char="•"/>
            </a:pPr>
            <a:r>
              <a:rPr lang="en-US" dirty="0"/>
              <a:t>Cross-platform</a:t>
            </a:r>
          </a:p>
          <a:p>
            <a:pPr marL="457200" indent="-457200">
              <a:buFont typeface="Arial" panose="05000000000000000000" pitchFamily="2" charset="2"/>
              <a:buChar char="•"/>
            </a:pPr>
            <a:r>
              <a:rPr lang="en-US" dirty="0"/>
              <a:t>Open-source</a:t>
            </a:r>
          </a:p>
          <a:p>
            <a:pPr marL="457200" indent="-457200">
              <a:buFont typeface="Arial" panose="05000000000000000000" pitchFamily="2" charset="2"/>
              <a:buChar char="•"/>
            </a:pPr>
            <a:r>
              <a:rPr lang="en-US" dirty="0"/>
              <a:t>Huge ecosystem of libraries</a:t>
            </a:r>
          </a:p>
          <a:p>
            <a:pPr marL="571500" lvl="1" indent="-342900">
              <a:buFont typeface="Arial" panose="05000000000000000000" pitchFamily="2" charset="2"/>
              <a:buChar char="•"/>
            </a:pPr>
            <a:r>
              <a:rPr lang="en-US" dirty="0"/>
              <a:t>pip (pip installs packages) is used to connect to repositories</a:t>
            </a:r>
            <a:endParaRPr lang="en-US" dirty="0">
              <a:cs typeface="Segoe UI"/>
            </a:endParaRPr>
          </a:p>
          <a:p>
            <a:pPr marL="571500" lvl="1" indent="-342900">
              <a:buFont typeface="Arial" panose="05000000000000000000" pitchFamily="2" charset="2"/>
              <a:buChar char="•"/>
            </a:pPr>
            <a:r>
              <a:rPr lang="en-US" dirty="0"/>
              <a:t>Libraries extend functionality greatly</a:t>
            </a:r>
            <a:endParaRPr lang="en-US" dirty="0">
              <a:cs typeface="Segoe UI"/>
            </a:endParaRPr>
          </a:p>
          <a:p>
            <a:pPr marL="571500" lvl="1" indent="-342900">
              <a:buFont typeface="Arial" panose="05000000000000000000" pitchFamily="2" charset="2"/>
              <a:buChar char="•"/>
            </a:pPr>
            <a:r>
              <a:rPr lang="en-US" dirty="0"/>
              <a:t>Some libraries will be part of this course: NumPy, pandas, </a:t>
            </a:r>
            <a:r>
              <a:rPr lang="en-US" dirty="0" err="1"/>
              <a:t>MatPlotLib</a:t>
            </a:r>
            <a:r>
              <a:rPr lang="en-US" dirty="0"/>
              <a:t>, </a:t>
            </a:r>
            <a:r>
              <a:rPr lang="en-US" dirty="0" err="1"/>
              <a:t>FastAPI</a:t>
            </a:r>
            <a:endParaRPr lang="en-US" dirty="0">
              <a:cs typeface="Segoe UI"/>
            </a:endParaRPr>
          </a:p>
          <a:p>
            <a:pPr marL="457200" indent="-457200">
              <a:buFont typeface="Arial" panose="05000000000000000000" pitchFamily="2" charset="2"/>
              <a:buChar char="•"/>
            </a:pPr>
            <a:r>
              <a:rPr lang="en-US" dirty="0"/>
              <a:t>Well-structured, (mostly) beautiful code</a:t>
            </a:r>
          </a:p>
        </p:txBody>
      </p:sp>
    </p:spTree>
    <p:extLst>
      <p:ext uri="{BB962C8B-B14F-4D97-AF65-F5344CB8AC3E}">
        <p14:creationId xmlns:p14="http://schemas.microsoft.com/office/powerpoint/2010/main" val="21070403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4081533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p:cNvSpPr/>
          <p:nvPr/>
        </p:nvSpPr>
        <p:spPr bwMode="auto">
          <a:xfrm>
            <a:off x="8142515" y="0"/>
            <a:ext cx="4049485" cy="6858000"/>
          </a:xfrm>
          <a:prstGeom prst="rect">
            <a:avLst/>
          </a:prstGeom>
          <a:solidFill>
            <a:srgbClr val="EFF1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Grafik 9"/>
          <p:cNvPicPr>
            <a:picLocks noChangeAspect="1"/>
          </p:cNvPicPr>
          <p:nvPr/>
        </p:nvPicPr>
        <p:blipFill>
          <a:blip r:embed="rId6"/>
          <a:stretch>
            <a:fillRect/>
          </a:stretch>
        </p:blipFill>
        <p:spPr>
          <a:xfrm>
            <a:off x="-1" y="0"/>
            <a:ext cx="8506047" cy="6858000"/>
          </a:xfrm>
          <a:prstGeom prst="rect">
            <a:avLst/>
          </a:prstGeom>
        </p:spPr>
      </p:pic>
      <p:sp>
        <p:nvSpPr>
          <p:cNvPr id="3" name="Titel 2"/>
          <p:cNvSpPr>
            <a:spLocks noGrp="1"/>
          </p:cNvSpPr>
          <p:nvPr>
            <p:ph type="title"/>
          </p:nvPr>
        </p:nvSpPr>
        <p:spPr>
          <a:xfrm>
            <a:off x="6522720" y="0"/>
            <a:ext cx="5669280" cy="6858000"/>
          </a:xfrm>
        </p:spPr>
        <p:txBody>
          <a:bodyPr vert="horz"/>
          <a:lstStyle/>
          <a:p>
            <a:r>
              <a:rPr lang="en-US" dirty="0"/>
              <a:t>Python is considered easy to learn.</a:t>
            </a:r>
            <a:br>
              <a:rPr lang="en-US" dirty="0"/>
            </a:br>
            <a:br>
              <a:rPr lang="en-US" dirty="0"/>
            </a:br>
            <a:r>
              <a:rPr lang="en-US" sz="2000" i="1" dirty="0">
                <a:ea typeface="Segoe UI" pitchFamily="34" charset="0"/>
              </a:rPr>
              <a:t>Source: 2017 WP Engine Survey</a:t>
            </a:r>
            <a:endParaRPr lang="en-US" sz="2000" dirty="0"/>
          </a:p>
        </p:txBody>
      </p:sp>
    </p:spTree>
    <p:extLst>
      <p:ext uri="{BB962C8B-B14F-4D97-AF65-F5344CB8AC3E}">
        <p14:creationId xmlns:p14="http://schemas.microsoft.com/office/powerpoint/2010/main" val="34084773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3496832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FF0B51-53B6-4C96-9726-5A3630CF6D0F}"/>
              </a:ext>
            </a:extLst>
          </p:cNvPr>
          <p:cNvSpPr>
            <a:spLocks noGrp="1"/>
          </p:cNvSpPr>
          <p:nvPr>
            <p:ph type="title"/>
          </p:nvPr>
        </p:nvSpPr>
        <p:spPr/>
        <p:txBody>
          <a:bodyPr vert="horz"/>
          <a:lstStyle/>
          <a:p>
            <a:r>
              <a:rPr lang="en-US" dirty="0"/>
              <a:t>Agenda</a:t>
            </a:r>
          </a:p>
        </p:txBody>
      </p:sp>
      <p:sp>
        <p:nvSpPr>
          <p:cNvPr id="3" name="Text Placeholder 2">
            <a:extLst>
              <a:ext uri="{FF2B5EF4-FFF2-40B4-BE49-F238E27FC236}">
                <a16:creationId xmlns:a16="http://schemas.microsoft.com/office/drawing/2014/main" id="{A1578EA0-D17E-41CC-B4E9-486A247BE029}"/>
              </a:ext>
            </a:extLst>
          </p:cNvPr>
          <p:cNvSpPr>
            <a:spLocks noGrp="1"/>
          </p:cNvSpPr>
          <p:nvPr>
            <p:ph type="body" sz="quarter" idx="10"/>
          </p:nvPr>
        </p:nvSpPr>
        <p:spPr>
          <a:xfrm>
            <a:off x="586390" y="1434370"/>
            <a:ext cx="11018520" cy="1465016"/>
          </a:xfrm>
        </p:spPr>
        <p:txBody>
          <a:bodyPr/>
          <a:lstStyle/>
          <a:p>
            <a:r>
              <a:rPr lang="en-US" dirty="0"/>
              <a:t>Teachers and Students introduction</a:t>
            </a:r>
          </a:p>
          <a:p>
            <a:r>
              <a:rPr lang="en-US" dirty="0"/>
              <a:t>Course and tools introduction</a:t>
            </a:r>
          </a:p>
          <a:p>
            <a:r>
              <a:rPr lang="en-US" dirty="0"/>
              <a:t>Python introduction</a:t>
            </a:r>
          </a:p>
        </p:txBody>
      </p:sp>
    </p:spTree>
    <p:extLst>
      <p:ext uri="{BB962C8B-B14F-4D97-AF65-F5344CB8AC3E}">
        <p14:creationId xmlns:p14="http://schemas.microsoft.com/office/powerpoint/2010/main" val="3683117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3707235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2"/>
          <p:cNvSpPr>
            <a:spLocks noGrp="1"/>
          </p:cNvSpPr>
          <p:nvPr>
            <p:ph type="title"/>
          </p:nvPr>
        </p:nvSpPr>
        <p:spPr/>
        <p:txBody>
          <a:bodyPr vert="horz"/>
          <a:lstStyle/>
          <a:p>
            <a:r>
              <a:rPr lang="en-US" dirty="0"/>
              <a:t>Writing code in Python is easy compared to many other programming languages!</a:t>
            </a:r>
            <a:br>
              <a:rPr lang="en-US" dirty="0"/>
            </a:br>
            <a:br>
              <a:rPr lang="en-US" dirty="0"/>
            </a:br>
            <a:r>
              <a:rPr lang="en-US" sz="2000" dirty="0"/>
              <a:t>Source: </a:t>
            </a:r>
            <a:r>
              <a:rPr lang="en-US" sz="2000" dirty="0" err="1"/>
              <a:t>xkcd</a:t>
            </a:r>
            <a:endParaRPr lang="en-US" sz="2000" dirty="0"/>
          </a:p>
        </p:txBody>
      </p:sp>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041572" cy="6858000"/>
          </a:xfrm>
          <a:prstGeom prst="rect">
            <a:avLst/>
          </a:prstGeom>
        </p:spPr>
      </p:pic>
    </p:spTree>
    <p:extLst>
      <p:ext uri="{BB962C8B-B14F-4D97-AF65-F5344CB8AC3E}">
        <p14:creationId xmlns:p14="http://schemas.microsoft.com/office/powerpoint/2010/main" val="3482079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1"/>
            </p:custDataLst>
            <p:extLst>
              <p:ext uri="{D42A27DB-BD31-4B8C-83A1-F6EECF244321}">
                <p14:modId xmlns:p14="http://schemas.microsoft.com/office/powerpoint/2010/main" val="1945016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5" name="Objekt 14"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Grafik 12"/>
          <p:cNvPicPr>
            <a:picLocks noChangeAspect="1"/>
          </p:cNvPicPr>
          <p:nvPr/>
        </p:nvPicPr>
        <p:blipFill>
          <a:blip r:embed="rId6"/>
          <a:stretch>
            <a:fillRect/>
          </a:stretch>
        </p:blipFill>
        <p:spPr>
          <a:xfrm>
            <a:off x="-292100" y="-910596"/>
            <a:ext cx="12966700" cy="7768596"/>
          </a:xfrm>
          <a:prstGeom prst="rect">
            <a:avLst/>
          </a:prstGeom>
        </p:spPr>
      </p:pic>
      <p:sp>
        <p:nvSpPr>
          <p:cNvPr id="10" name="Title 9">
            <a:extLst>
              <a:ext uri="{FF2B5EF4-FFF2-40B4-BE49-F238E27FC236}">
                <a16:creationId xmlns:a16="http://schemas.microsoft.com/office/drawing/2014/main" id="{6480A246-5B1A-461C-8C6E-7D522DC1B30B}"/>
              </a:ext>
            </a:extLst>
          </p:cNvPr>
          <p:cNvSpPr>
            <a:spLocks noGrp="1"/>
          </p:cNvSpPr>
          <p:nvPr>
            <p:ph type="title"/>
          </p:nvPr>
        </p:nvSpPr>
        <p:spPr/>
        <p:txBody>
          <a:bodyPr vert="horz" anchor="ctr"/>
          <a:lstStyle/>
          <a:p>
            <a:pPr marL="1080000" algn="l" defTabSz="932472" fontAlgn="base">
              <a:spcAft>
                <a:spcPct val="0"/>
              </a:spcAft>
            </a:pPr>
            <a:br>
              <a:rPr lang="en-US" dirty="0"/>
            </a:br>
            <a:r>
              <a:rPr lang="en-US" b="1" dirty="0">
                <a:ea typeface="Segoe UI" pitchFamily="34" charset="0"/>
              </a:rPr>
              <a:t>Python is highly appreciated among software developers!</a:t>
            </a:r>
            <a:br>
              <a:rPr lang="en-US" b="1" dirty="0">
                <a:ea typeface="Segoe UI" pitchFamily="34" charset="0"/>
              </a:rPr>
            </a:br>
            <a:br>
              <a:rPr lang="en-US" dirty="0">
                <a:ea typeface="Segoe UI" pitchFamily="34" charset="0"/>
              </a:rPr>
            </a:br>
            <a:r>
              <a:rPr lang="en-US" sz="2000" i="1" dirty="0">
                <a:ea typeface="Segoe UI" pitchFamily="34" charset="0"/>
              </a:rPr>
              <a:t>Source: 2021 </a:t>
            </a:r>
            <a:r>
              <a:rPr lang="en-US" sz="2000" i="1" dirty="0" err="1">
                <a:ea typeface="Segoe UI" pitchFamily="34" charset="0"/>
              </a:rPr>
              <a:t>StackOverflow</a:t>
            </a:r>
            <a:r>
              <a:rPr lang="en-US" sz="2000" i="1" dirty="0">
                <a:ea typeface="Segoe UI" pitchFamily="34" charset="0"/>
              </a:rPr>
              <a:t> Developer Survey</a:t>
            </a:r>
            <a:br>
              <a:rPr lang="en-US" i="1" dirty="0">
                <a:ea typeface="Segoe UI" pitchFamily="34" charset="0"/>
              </a:rPr>
            </a:br>
            <a:endParaRPr lang="en-US" dirty="0"/>
          </a:p>
        </p:txBody>
      </p:sp>
    </p:spTree>
    <p:extLst>
      <p:ext uri="{BB962C8B-B14F-4D97-AF65-F5344CB8AC3E}">
        <p14:creationId xmlns:p14="http://schemas.microsoft.com/office/powerpoint/2010/main" val="4401223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3460906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3"/>
          <p:cNvSpPr>
            <a:spLocks noGrp="1"/>
          </p:cNvSpPr>
          <p:nvPr>
            <p:ph type="title"/>
          </p:nvPr>
        </p:nvSpPr>
        <p:spPr>
          <a:xfrm>
            <a:off x="585216" y="2980408"/>
            <a:ext cx="10378440" cy="553998"/>
          </a:xfrm>
        </p:spPr>
        <p:txBody>
          <a:bodyPr vert="horz"/>
          <a:lstStyle/>
          <a:p>
            <a:r>
              <a:rPr lang="en-US" sz="4000" dirty="0"/>
              <a:t>“Python where we can, C++ where we must”</a:t>
            </a:r>
          </a:p>
        </p:txBody>
      </p:sp>
      <p:sp>
        <p:nvSpPr>
          <p:cNvPr id="9" name="Titel 3"/>
          <p:cNvSpPr txBox="1">
            <a:spLocks/>
          </p:cNvSpPr>
          <p:nvPr/>
        </p:nvSpPr>
        <p:spPr>
          <a:xfrm>
            <a:off x="1286256" y="3756208"/>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pPr algn="r"/>
            <a:r>
              <a:rPr lang="en-US" sz="2800" i="1" dirty="0"/>
              <a:t>Google Engineering Team</a:t>
            </a:r>
          </a:p>
        </p:txBody>
      </p:sp>
    </p:spTree>
    <p:extLst>
      <p:ext uri="{BB962C8B-B14F-4D97-AF65-F5344CB8AC3E}">
        <p14:creationId xmlns:p14="http://schemas.microsoft.com/office/powerpoint/2010/main" val="36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934818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p:cNvPicPr>
            <a:picLocks noChangeAspect="1"/>
          </p:cNvPicPr>
          <p:nvPr/>
        </p:nvPicPr>
        <p:blipFill>
          <a:blip r:embed="rId6"/>
          <a:stretch>
            <a:fillRect/>
          </a:stretch>
        </p:blipFill>
        <p:spPr>
          <a:xfrm>
            <a:off x="5467350" y="-628650"/>
            <a:ext cx="6724650" cy="8761442"/>
          </a:xfrm>
          <a:prstGeom prst="rect">
            <a:avLst/>
          </a:prstGeom>
        </p:spPr>
      </p:pic>
      <p:sp>
        <p:nvSpPr>
          <p:cNvPr id="3" name="Titel 2"/>
          <p:cNvSpPr>
            <a:spLocks noGrp="1"/>
          </p:cNvSpPr>
          <p:nvPr>
            <p:ph type="title"/>
          </p:nvPr>
        </p:nvSpPr>
        <p:spPr>
          <a:xfrm>
            <a:off x="0" y="0"/>
            <a:ext cx="5753100" cy="6858000"/>
          </a:xfrm>
        </p:spPr>
        <p:txBody>
          <a:bodyPr vert="horz"/>
          <a:lstStyle/>
          <a:p>
            <a:r>
              <a:rPr lang="en-US" dirty="0"/>
              <a:t>Python is a frequently used programming language!</a:t>
            </a:r>
            <a:br>
              <a:rPr lang="en-US" dirty="0"/>
            </a:br>
            <a:br>
              <a:rPr lang="en-US" dirty="0"/>
            </a:br>
            <a:r>
              <a:rPr lang="en-US" sz="2000" dirty="0"/>
              <a:t>Source: </a:t>
            </a:r>
            <a:r>
              <a:rPr lang="en-US" sz="2000" dirty="0" err="1"/>
              <a:t>JetBrains</a:t>
            </a:r>
            <a:r>
              <a:rPr lang="en-US" sz="2000" dirty="0"/>
              <a:t> </a:t>
            </a:r>
            <a:r>
              <a:rPr lang="en-US" sz="2000" dirty="0" err="1"/>
              <a:t>DevEcosystem</a:t>
            </a:r>
            <a:r>
              <a:rPr lang="en-US" sz="2000" dirty="0"/>
              <a:t> Survey 2021</a:t>
            </a:r>
          </a:p>
        </p:txBody>
      </p:sp>
    </p:spTree>
    <p:extLst>
      <p:ext uri="{BB962C8B-B14F-4D97-AF65-F5344CB8AC3E}">
        <p14:creationId xmlns:p14="http://schemas.microsoft.com/office/powerpoint/2010/main" val="42054476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4098495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7315CB-1E56-4B65-98D7-0698477508D7}"/>
              </a:ext>
            </a:extLst>
          </p:cNvPr>
          <p:cNvSpPr>
            <a:spLocks noGrp="1"/>
          </p:cNvSpPr>
          <p:nvPr>
            <p:ph type="title"/>
          </p:nvPr>
        </p:nvSpPr>
        <p:spPr>
          <a:xfrm>
            <a:off x="588263" y="457200"/>
            <a:ext cx="11018520" cy="553998"/>
          </a:xfrm>
        </p:spPr>
        <p:txBody>
          <a:bodyPr vert="horz"/>
          <a:lstStyle/>
          <a:p>
            <a:r>
              <a:rPr lang="en-US" dirty="0"/>
              <a:t>Community</a:t>
            </a:r>
          </a:p>
        </p:txBody>
      </p:sp>
      <p:sp>
        <p:nvSpPr>
          <p:cNvPr id="3" name="Text Placeholder 2">
            <a:extLst>
              <a:ext uri="{FF2B5EF4-FFF2-40B4-BE49-F238E27FC236}">
                <a16:creationId xmlns:a16="http://schemas.microsoft.com/office/drawing/2014/main" id="{9148D38D-ACF3-48D5-9EF3-51210EC2C5C0}"/>
              </a:ext>
            </a:extLst>
          </p:cNvPr>
          <p:cNvSpPr>
            <a:spLocks noGrp="1"/>
          </p:cNvSpPr>
          <p:nvPr>
            <p:ph type="body" sz="quarter" idx="10"/>
          </p:nvPr>
        </p:nvSpPr>
        <p:spPr>
          <a:xfrm>
            <a:off x="586390" y="1434369"/>
            <a:ext cx="5043229" cy="4321183"/>
          </a:xfrm>
        </p:spPr>
        <p:txBody>
          <a:bodyPr/>
          <a:lstStyle/>
          <a:p>
            <a:r>
              <a:rPr lang="en-US" dirty="0"/>
              <a:t>Extended by open-source community</a:t>
            </a:r>
          </a:p>
          <a:p>
            <a:pPr lvl="1"/>
            <a:r>
              <a:rPr lang="en-US" dirty="0"/>
              <a:t>Core components change through PEP</a:t>
            </a:r>
          </a:p>
          <a:p>
            <a:pPr lvl="2"/>
            <a:r>
              <a:rPr lang="en-US" dirty="0"/>
              <a:t>Python Enhancement Proposal</a:t>
            </a:r>
          </a:p>
          <a:p>
            <a:pPr lvl="1"/>
            <a:r>
              <a:rPr lang="en-US" dirty="0"/>
              <a:t>PEP8 </a:t>
            </a:r>
            <a:r>
              <a:rPr lang="en-US" dirty="0">
                <a:hlinkClick r:id="rId6"/>
              </a:rPr>
              <a:t>https://pep8.org</a:t>
            </a:r>
            <a:r>
              <a:rPr lang="en-US" dirty="0"/>
              <a:t> – Style Guide</a:t>
            </a:r>
          </a:p>
          <a:p>
            <a:pPr lvl="1"/>
            <a:r>
              <a:rPr lang="en-US" dirty="0"/>
              <a:t>PEP20 </a:t>
            </a:r>
            <a:r>
              <a:rPr lang="en-US" dirty="0">
                <a:hlinkClick r:id="rId7"/>
              </a:rPr>
              <a:t>https://pep20.org</a:t>
            </a:r>
            <a:r>
              <a:rPr lang="en-US" dirty="0"/>
              <a:t> – the Zen of Python</a:t>
            </a:r>
          </a:p>
          <a:p>
            <a:r>
              <a:rPr lang="en-US" dirty="0"/>
              <a:t>Massive amount of additional functionality provided through additional packages</a:t>
            </a:r>
          </a:p>
          <a:p>
            <a:pPr lvl="1"/>
            <a:endParaRPr lang="en-US" dirty="0"/>
          </a:p>
        </p:txBody>
      </p:sp>
      <p:pic>
        <p:nvPicPr>
          <p:cNvPr id="6" name="Grafik 5"/>
          <p:cNvPicPr>
            <a:picLocks noChangeAspect="1"/>
          </p:cNvPicPr>
          <p:nvPr/>
        </p:nvPicPr>
        <p:blipFill>
          <a:blip r:embed="rId8"/>
          <a:stretch>
            <a:fillRect/>
          </a:stretch>
        </p:blipFill>
        <p:spPr>
          <a:xfrm>
            <a:off x="6004194" y="1712015"/>
            <a:ext cx="5832071" cy="3100129"/>
          </a:xfrm>
          <a:prstGeom prst="rect">
            <a:avLst/>
          </a:prstGeom>
        </p:spPr>
      </p:pic>
    </p:spTree>
    <p:extLst>
      <p:ext uri="{BB962C8B-B14F-4D97-AF65-F5344CB8AC3E}">
        <p14:creationId xmlns:p14="http://schemas.microsoft.com/office/powerpoint/2010/main" val="99292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379235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Grafik 1"/>
          <p:cNvPicPr>
            <a:picLocks noChangeAspect="1"/>
          </p:cNvPicPr>
          <p:nvPr/>
        </p:nvPicPr>
        <p:blipFill>
          <a:blip r:embed="rId6"/>
          <a:stretch>
            <a:fillRect/>
          </a:stretch>
        </p:blipFill>
        <p:spPr>
          <a:xfrm>
            <a:off x="4801415" y="254630"/>
            <a:ext cx="7390585" cy="3174370"/>
          </a:xfrm>
          <a:prstGeom prst="rect">
            <a:avLst/>
          </a:prstGeom>
        </p:spPr>
      </p:pic>
      <p:pic>
        <p:nvPicPr>
          <p:cNvPr id="9" name="Grafik 8"/>
          <p:cNvPicPr>
            <a:picLocks noChangeAspect="1"/>
          </p:cNvPicPr>
          <p:nvPr/>
        </p:nvPicPr>
        <p:blipFill>
          <a:blip r:embed="rId7"/>
          <a:stretch>
            <a:fillRect/>
          </a:stretch>
        </p:blipFill>
        <p:spPr>
          <a:xfrm>
            <a:off x="4801415" y="3463281"/>
            <a:ext cx="7319496" cy="3089919"/>
          </a:xfrm>
          <a:prstGeom prst="rect">
            <a:avLst/>
          </a:prstGeom>
        </p:spPr>
      </p:pic>
      <p:sp>
        <p:nvSpPr>
          <p:cNvPr id="3" name="Titel 2"/>
          <p:cNvSpPr>
            <a:spLocks noGrp="1"/>
          </p:cNvSpPr>
          <p:nvPr>
            <p:ph type="title"/>
          </p:nvPr>
        </p:nvSpPr>
        <p:spPr>
          <a:xfrm flipH="1">
            <a:off x="0" y="0"/>
            <a:ext cx="5340096" cy="6858000"/>
          </a:xfrm>
        </p:spPr>
        <p:txBody>
          <a:bodyPr vert="horz"/>
          <a:lstStyle/>
          <a:p>
            <a:pPr algn="l"/>
            <a:r>
              <a:rPr lang="en-US" dirty="0"/>
              <a:t>Python Community is extremely active and happy to help!</a:t>
            </a:r>
            <a:br>
              <a:rPr lang="en-US" dirty="0"/>
            </a:br>
            <a:br>
              <a:rPr lang="en-US" dirty="0"/>
            </a:br>
            <a:r>
              <a:rPr lang="en-US" sz="2000" dirty="0"/>
              <a:t>Source: Questions on </a:t>
            </a:r>
            <a:r>
              <a:rPr lang="en-US" sz="2000" dirty="0" err="1"/>
              <a:t>StackOverflow</a:t>
            </a:r>
            <a:br>
              <a:rPr lang="en-US" sz="2000" dirty="0"/>
            </a:br>
            <a:r>
              <a:rPr lang="en-US" sz="2000" dirty="0"/>
              <a:t>(https://towardsdatascience.com/popularity-ranking-of-programming-languages-72bcf697ea20)</a:t>
            </a:r>
          </a:p>
        </p:txBody>
      </p:sp>
    </p:spTree>
    <p:extLst>
      <p:ext uri="{BB962C8B-B14F-4D97-AF65-F5344CB8AC3E}">
        <p14:creationId xmlns:p14="http://schemas.microsoft.com/office/powerpoint/2010/main" val="8843375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26002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vert="horz"/>
          <a:lstStyle/>
          <a:p>
            <a:r>
              <a:rPr lang="en-US" dirty="0"/>
              <a:t>(An extract of)</a:t>
            </a:r>
            <a:br>
              <a:rPr lang="en-US" dirty="0"/>
            </a:br>
            <a:r>
              <a:rPr lang="en-US" dirty="0"/>
              <a:t>The Zen of Python</a:t>
            </a:r>
          </a:p>
        </p:txBody>
      </p:sp>
    </p:spTree>
    <p:extLst>
      <p:ext uri="{BB962C8B-B14F-4D97-AF65-F5344CB8AC3E}">
        <p14:creationId xmlns:p14="http://schemas.microsoft.com/office/powerpoint/2010/main" val="3631447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extLst>
              <p:ext uri="{D42A27DB-BD31-4B8C-83A1-F6EECF244321}">
                <p14:modId xmlns:p14="http://schemas.microsoft.com/office/powerpoint/2010/main" val="2317605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Objek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4C7B943-E52A-4CAC-BB5C-D97CC4EC207C}"/>
              </a:ext>
            </a:extLst>
          </p:cNvPr>
          <p:cNvSpPr>
            <a:spLocks noGrp="1"/>
          </p:cNvSpPr>
          <p:nvPr>
            <p:ph type="title"/>
          </p:nvPr>
        </p:nvSpPr>
        <p:spPr/>
        <p:txBody>
          <a:bodyPr vert="horz"/>
          <a:lstStyle/>
          <a:p>
            <a:r>
              <a:rPr lang="en-US" dirty="0"/>
              <a:t>Beautiful is better than ugly</a:t>
            </a:r>
          </a:p>
        </p:txBody>
      </p:sp>
    </p:spTree>
    <p:extLst>
      <p:ext uri="{BB962C8B-B14F-4D97-AF65-F5344CB8AC3E}">
        <p14:creationId xmlns:p14="http://schemas.microsoft.com/office/powerpoint/2010/main" val="5325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55106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FAFAF8-2F96-4CE1-89D5-0757FEC28B06}"/>
              </a:ext>
            </a:extLst>
          </p:cNvPr>
          <p:cNvSpPr>
            <a:spLocks noGrp="1"/>
          </p:cNvSpPr>
          <p:nvPr>
            <p:ph type="title"/>
          </p:nvPr>
        </p:nvSpPr>
        <p:spPr/>
        <p:txBody>
          <a:bodyPr vert="horz"/>
          <a:lstStyle/>
          <a:p>
            <a:r>
              <a:rPr lang="en-US" dirty="0"/>
              <a:t>Simple is better than complex</a:t>
            </a:r>
          </a:p>
        </p:txBody>
      </p:sp>
    </p:spTree>
    <p:extLst>
      <p:ext uri="{BB962C8B-B14F-4D97-AF65-F5344CB8AC3E}">
        <p14:creationId xmlns:p14="http://schemas.microsoft.com/office/powerpoint/2010/main" val="42149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264707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D19368-BB8C-45D8-A103-0336D8C7EF7A}"/>
              </a:ext>
            </a:extLst>
          </p:cNvPr>
          <p:cNvSpPr>
            <a:spLocks noGrp="1"/>
          </p:cNvSpPr>
          <p:nvPr>
            <p:ph type="title"/>
          </p:nvPr>
        </p:nvSpPr>
        <p:spPr/>
        <p:txBody>
          <a:bodyPr vert="horz"/>
          <a:lstStyle/>
          <a:p>
            <a:r>
              <a:rPr lang="en-US" dirty="0"/>
              <a:t>Complex is better than complicated</a:t>
            </a:r>
          </a:p>
        </p:txBody>
      </p:sp>
    </p:spTree>
    <p:extLst>
      <p:ext uri="{BB962C8B-B14F-4D97-AF65-F5344CB8AC3E}">
        <p14:creationId xmlns:p14="http://schemas.microsoft.com/office/powerpoint/2010/main" val="424002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E78DD8-9185-4B6A-87CC-97800953D285}"/>
              </a:ext>
            </a:extLst>
          </p:cNvPr>
          <p:cNvSpPr>
            <a:spLocks noGrp="1"/>
          </p:cNvSpPr>
          <p:nvPr>
            <p:ph type="body" sz="quarter" idx="11"/>
          </p:nvPr>
        </p:nvSpPr>
        <p:spPr/>
        <p:txBody>
          <a:bodyPr/>
          <a:lstStyle/>
          <a:p>
            <a:r>
              <a:rPr lang="en-US" dirty="0"/>
              <a:t>Teachers and students</a:t>
            </a:r>
          </a:p>
        </p:txBody>
      </p:sp>
      <p:sp>
        <p:nvSpPr>
          <p:cNvPr id="5" name="Text Placeholder 4">
            <a:extLst>
              <a:ext uri="{FF2B5EF4-FFF2-40B4-BE49-F238E27FC236}">
                <a16:creationId xmlns:a16="http://schemas.microsoft.com/office/drawing/2014/main" id="{3B22F420-19DA-423F-ABD7-E71AB0AAB08C}"/>
              </a:ext>
            </a:extLst>
          </p:cNvPr>
          <p:cNvSpPr>
            <a:spLocks noGrp="1"/>
          </p:cNvSpPr>
          <p:nvPr>
            <p:ph type="body" sz="quarter" idx="12"/>
          </p:nvPr>
        </p:nvSpPr>
        <p:spPr/>
        <p:txBody>
          <a:bodyPr/>
          <a:lstStyle/>
          <a:p>
            <a:r>
              <a:rPr lang="en-US" dirty="0"/>
              <a:t>Introduce yourselves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8028501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625290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1519F28-4A46-4D72-A760-AFB7C94FAC0C}"/>
              </a:ext>
            </a:extLst>
          </p:cNvPr>
          <p:cNvSpPr>
            <a:spLocks noGrp="1"/>
          </p:cNvSpPr>
          <p:nvPr>
            <p:ph type="title"/>
          </p:nvPr>
        </p:nvSpPr>
        <p:spPr/>
        <p:txBody>
          <a:bodyPr vert="horz"/>
          <a:lstStyle/>
          <a:p>
            <a:r>
              <a:rPr lang="en-US" dirty="0"/>
              <a:t>Flat is better than nested</a:t>
            </a:r>
          </a:p>
        </p:txBody>
      </p:sp>
    </p:spTree>
    <p:extLst>
      <p:ext uri="{BB962C8B-B14F-4D97-AF65-F5344CB8AC3E}">
        <p14:creationId xmlns:p14="http://schemas.microsoft.com/office/powerpoint/2010/main" val="143872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3401121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93AFB05-1AB7-4ACA-95B8-A30F18EAD071}"/>
              </a:ext>
            </a:extLst>
          </p:cNvPr>
          <p:cNvSpPr>
            <a:spLocks noGrp="1"/>
          </p:cNvSpPr>
          <p:nvPr>
            <p:ph type="title"/>
          </p:nvPr>
        </p:nvSpPr>
        <p:spPr/>
        <p:txBody>
          <a:bodyPr vert="horz"/>
          <a:lstStyle/>
          <a:p>
            <a:r>
              <a:rPr lang="en-US" dirty="0"/>
              <a:t>Readability counts</a:t>
            </a:r>
          </a:p>
        </p:txBody>
      </p:sp>
    </p:spTree>
    <p:extLst>
      <p:ext uri="{BB962C8B-B14F-4D97-AF65-F5344CB8AC3E}">
        <p14:creationId xmlns:p14="http://schemas.microsoft.com/office/powerpoint/2010/main" val="16608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2225500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C267BB1-6212-4BE4-A961-C34250E221F9}"/>
              </a:ext>
            </a:extLst>
          </p:cNvPr>
          <p:cNvSpPr>
            <a:spLocks noGrp="1"/>
          </p:cNvSpPr>
          <p:nvPr>
            <p:ph type="title"/>
          </p:nvPr>
        </p:nvSpPr>
        <p:spPr>
          <a:xfrm>
            <a:off x="585216" y="2537210"/>
            <a:ext cx="9144000" cy="997196"/>
          </a:xfrm>
        </p:spPr>
        <p:txBody>
          <a:bodyPr vert="horz"/>
          <a:lstStyle/>
          <a:p>
            <a:r>
              <a:rPr lang="en-US" dirty="0"/>
              <a:t>If the implementation is hard to explain, it’s a </a:t>
            </a:r>
            <a:r>
              <a:rPr lang="en-US" b="1" dirty="0"/>
              <a:t>bad idea.</a:t>
            </a:r>
          </a:p>
        </p:txBody>
      </p:sp>
    </p:spTree>
    <p:extLst>
      <p:ext uri="{BB962C8B-B14F-4D97-AF65-F5344CB8AC3E}">
        <p14:creationId xmlns:p14="http://schemas.microsoft.com/office/powerpoint/2010/main" val="14414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1882368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4C7037-E5B9-461D-A3FF-D052E251A335}"/>
              </a:ext>
            </a:extLst>
          </p:cNvPr>
          <p:cNvSpPr>
            <a:spLocks noGrp="1"/>
          </p:cNvSpPr>
          <p:nvPr>
            <p:ph type="title"/>
          </p:nvPr>
        </p:nvSpPr>
        <p:spPr/>
        <p:txBody>
          <a:bodyPr vert="horz"/>
          <a:lstStyle/>
          <a:p>
            <a:r>
              <a:rPr lang="en-US" dirty="0"/>
              <a:t>Homework</a:t>
            </a:r>
          </a:p>
        </p:txBody>
      </p:sp>
      <p:sp>
        <p:nvSpPr>
          <p:cNvPr id="3" name="Text Placeholder 2">
            <a:extLst>
              <a:ext uri="{FF2B5EF4-FFF2-40B4-BE49-F238E27FC236}">
                <a16:creationId xmlns:a16="http://schemas.microsoft.com/office/drawing/2014/main" id="{B021A40B-1C56-4A07-90B6-6750610EAECD}"/>
              </a:ext>
            </a:extLst>
          </p:cNvPr>
          <p:cNvSpPr>
            <a:spLocks noGrp="1"/>
          </p:cNvSpPr>
          <p:nvPr>
            <p:ph type="body" sz="quarter" idx="10"/>
          </p:nvPr>
        </p:nvSpPr>
        <p:spPr>
          <a:xfrm>
            <a:off x="586390" y="1434370"/>
            <a:ext cx="11018520" cy="3188565"/>
          </a:xfrm>
        </p:spPr>
        <p:txBody>
          <a:bodyPr/>
          <a:lstStyle/>
          <a:p>
            <a:r>
              <a:rPr lang="en-US" dirty="0">
                <a:hlinkClick r:id="rId6"/>
              </a:rPr>
              <a:t>https://forms.office.com/Pages/ResponsePage.aspx?id=Opo3HBpIjEGHV5chJ_yqfyBpv-NKSRVPrnCFDfkSECNUNjFQMDlQQUxLQUwwVVQzS0FPUjZKOVhWViQlQCN0PWcu</a:t>
            </a:r>
            <a:endParaRPr lang="en-US" dirty="0"/>
          </a:p>
          <a:p>
            <a:endParaRPr lang="en-US" dirty="0"/>
          </a:p>
          <a:p>
            <a:r>
              <a:rPr lang="en-US" dirty="0"/>
              <a:t>Will be graded on Monday March 22</a:t>
            </a:r>
            <a:r>
              <a:rPr lang="en-US" baseline="30000" dirty="0"/>
              <a:t>nd</a:t>
            </a:r>
            <a:r>
              <a:rPr lang="en-US" dirty="0"/>
              <a:t>, so please submit until 16:00 on the 22</a:t>
            </a:r>
            <a:r>
              <a:rPr lang="en-US" baseline="30000" dirty="0"/>
              <a:t>nd</a:t>
            </a:r>
            <a:r>
              <a:rPr lang="en-US" dirty="0"/>
              <a:t> !</a:t>
            </a:r>
          </a:p>
        </p:txBody>
      </p:sp>
    </p:spTree>
    <p:extLst>
      <p:ext uri="{BB962C8B-B14F-4D97-AF65-F5344CB8AC3E}">
        <p14:creationId xmlns:p14="http://schemas.microsoft.com/office/powerpoint/2010/main" val="23818188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7912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extLst>
              <p:ext uri="{D42A27DB-BD31-4B8C-83A1-F6EECF244321}">
                <p14:modId xmlns:p14="http://schemas.microsoft.com/office/powerpoint/2010/main" val="2466966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Objek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C08CA3F-B113-47BC-BEE5-9E422D969A92}"/>
              </a:ext>
            </a:extLst>
          </p:cNvPr>
          <p:cNvSpPr>
            <a:spLocks noGrp="1"/>
          </p:cNvSpPr>
          <p:nvPr>
            <p:ph type="title"/>
          </p:nvPr>
        </p:nvSpPr>
        <p:spPr>
          <a:xfrm>
            <a:off x="588263" y="2596416"/>
            <a:ext cx="4159950" cy="1661993"/>
          </a:xfrm>
        </p:spPr>
        <p:txBody>
          <a:bodyPr vert="horz"/>
          <a:lstStyle/>
          <a:p>
            <a:r>
              <a:rPr lang="en-US" dirty="0"/>
              <a:t>Name</a:t>
            </a:r>
            <a:br>
              <a:rPr lang="en-US" dirty="0"/>
            </a:br>
            <a:r>
              <a:rPr lang="en-US" dirty="0"/>
              <a:t>Why this course?</a:t>
            </a:r>
            <a:br>
              <a:rPr lang="en-US" dirty="0"/>
            </a:br>
            <a:r>
              <a:rPr lang="en-US" dirty="0"/>
              <a:t>What do I expect?</a:t>
            </a:r>
          </a:p>
        </p:txBody>
      </p:sp>
      <p:pic>
        <p:nvPicPr>
          <p:cNvPr id="7" name="Picture Placeholder 6" descr="Name tag">
            <a:extLst>
              <a:ext uri="{FF2B5EF4-FFF2-40B4-BE49-F238E27FC236}">
                <a16:creationId xmlns:a16="http://schemas.microsoft.com/office/drawing/2014/main" id="{DE82478B-7BE8-4528-B401-22719334B452}"/>
              </a:ext>
            </a:extLst>
          </p:cNvPr>
          <p:cNvPicPr>
            <a:picLocks noGrp="1" noChangeAspect="1"/>
          </p:cNvPicPr>
          <p:nvPr>
            <p:ph type="pic" sz="quarter" idx="11"/>
          </p:nvPr>
        </p:nvPicPr>
        <p:blipFill>
          <a:blip r:embed="rId6"/>
          <a:srcRect l="14258" r="14258"/>
          <a:stretch>
            <a:fillRect/>
          </a:stretch>
        </p:blipFill>
        <p:spPr/>
      </p:pic>
    </p:spTree>
    <p:extLst>
      <p:ext uri="{BB962C8B-B14F-4D97-AF65-F5344CB8AC3E}">
        <p14:creationId xmlns:p14="http://schemas.microsoft.com/office/powerpoint/2010/main" val="2895303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776829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EA0B653E-34F7-4091-9A04-B3B249519EC5}"/>
              </a:ext>
            </a:extLst>
          </p:cNvPr>
          <p:cNvSpPr txBox="1">
            <a:spLocks/>
          </p:cNvSpPr>
          <p:nvPr/>
        </p:nvSpPr>
        <p:spPr>
          <a:xfrm>
            <a:off x="588263" y="457200"/>
            <a:ext cx="4159950"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Your thoughts…</a:t>
            </a:r>
          </a:p>
        </p:txBody>
      </p:sp>
      <p:sp>
        <p:nvSpPr>
          <p:cNvPr id="22" name="Textfeld 21"/>
          <p:cNvSpPr txBox="1"/>
          <p:nvPr/>
        </p:nvSpPr>
        <p:spPr>
          <a:xfrm>
            <a:off x="588263" y="1380744"/>
            <a:ext cx="4486657" cy="3939540"/>
          </a:xfrm>
          <a:prstGeom prst="rect">
            <a:avLst/>
          </a:prstGeom>
          <a:noFill/>
        </p:spPr>
        <p:txBody>
          <a:bodyPr wrap="square" lIns="0" tIns="0" rIns="0" bIns="0" rtlCol="0">
            <a:spAutoFit/>
          </a:bodyPr>
          <a:lstStyle/>
          <a:p>
            <a:pPr marL="342900" indent="-342900" algn="l">
              <a:spcAft>
                <a:spcPts val="1200"/>
              </a:spcAft>
              <a:buFont typeface="Wingdings" panose="05000000000000000000" pitchFamily="2" charset="2"/>
              <a:buChar char="§"/>
            </a:pPr>
            <a:r>
              <a:rPr lang="en-US" sz="2400" dirty="0"/>
              <a:t>Are computers smart?</a:t>
            </a:r>
          </a:p>
          <a:p>
            <a:pPr marL="800083" lvl="1" indent="-342900">
              <a:spcAft>
                <a:spcPts val="1200"/>
              </a:spcAft>
              <a:buFont typeface="Wingdings" panose="05000000000000000000" pitchFamily="2" charset="2"/>
              <a:buChar char="§"/>
            </a:pPr>
            <a:r>
              <a:rPr lang="en-US" sz="2400" dirty="0"/>
              <a:t>If not: What/Who makes them appear smart?</a:t>
            </a:r>
          </a:p>
          <a:p>
            <a:pPr marL="342900" indent="-342900">
              <a:spcAft>
                <a:spcPts val="1200"/>
              </a:spcAft>
              <a:buFont typeface="Wingdings" panose="05000000000000000000" pitchFamily="2" charset="2"/>
              <a:buChar char="§"/>
            </a:pPr>
            <a:r>
              <a:rPr lang="en-US" sz="2400" dirty="0"/>
              <a:t>Why use a computer then?</a:t>
            </a:r>
          </a:p>
          <a:p>
            <a:pPr marL="342900" indent="-342900">
              <a:spcAft>
                <a:spcPts val="1200"/>
              </a:spcAft>
              <a:buFont typeface="Wingdings" panose="05000000000000000000" pitchFamily="2" charset="2"/>
              <a:buChar char="§"/>
            </a:pPr>
            <a:r>
              <a:rPr lang="en-US" sz="2400" dirty="0"/>
              <a:t>What would you like to be able to make a computer do?</a:t>
            </a:r>
          </a:p>
          <a:p>
            <a:pPr marL="342900" indent="-342900">
              <a:spcAft>
                <a:spcPts val="1200"/>
              </a:spcAft>
              <a:buFont typeface="Wingdings" panose="05000000000000000000" pitchFamily="2" charset="2"/>
              <a:buChar char="§"/>
            </a:pPr>
            <a:r>
              <a:rPr lang="en-US" sz="2400" dirty="0"/>
              <a:t>Beside instructing a computer: Why would you want to learn a programming language?</a:t>
            </a:r>
          </a:p>
        </p:txBody>
      </p:sp>
      <p:pic>
        <p:nvPicPr>
          <p:cNvPr id="25" name="Grafik 24"/>
          <p:cNvPicPr>
            <a:picLocks noChangeAspect="1"/>
          </p:cNvPicPr>
          <p:nvPr/>
        </p:nvPicPr>
        <p:blipFill rotWithShape="1">
          <a:blip r:embed="rId6">
            <a:extLst>
              <a:ext uri="{28A0092B-C50C-407E-A947-70E740481C1C}">
                <a14:useLocalDpi xmlns:a14="http://schemas.microsoft.com/office/drawing/2010/main" val="0"/>
              </a:ext>
            </a:extLst>
          </a:blip>
          <a:srcRect l="20282" t="423" r="14674" b="-423"/>
          <a:stretch/>
        </p:blipFill>
        <p:spPr>
          <a:xfrm>
            <a:off x="5442857" y="-1"/>
            <a:ext cx="6749143" cy="6917505"/>
          </a:xfrm>
          <a:prstGeom prst="rect">
            <a:avLst/>
          </a:prstGeom>
        </p:spPr>
      </p:pic>
    </p:spTree>
    <p:extLst>
      <p:ext uri="{BB962C8B-B14F-4D97-AF65-F5344CB8AC3E}">
        <p14:creationId xmlns:p14="http://schemas.microsoft.com/office/powerpoint/2010/main" val="189164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1300013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BF1CEB97-4601-43DD-B5C4-DAAD8B5EC537}"/>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F863903F-3D50-4CBE-B0FE-1CA667473147}"/>
              </a:ext>
            </a:extLst>
          </p:cNvPr>
          <p:cNvSpPr>
            <a:spLocks noGrp="1"/>
          </p:cNvSpPr>
          <p:nvPr>
            <p:ph type="title"/>
          </p:nvPr>
        </p:nvSpPr>
        <p:spPr/>
        <p:txBody>
          <a:bodyPr vert="horz"/>
          <a:lstStyle/>
          <a:p>
            <a:r>
              <a:rPr lang="en-US" dirty="0"/>
              <a:t>Course intro</a:t>
            </a:r>
          </a:p>
        </p:txBody>
      </p:sp>
    </p:spTree>
    <p:extLst>
      <p:ext uri="{BB962C8B-B14F-4D97-AF65-F5344CB8AC3E}">
        <p14:creationId xmlns:p14="http://schemas.microsoft.com/office/powerpoint/2010/main" val="4186702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418167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0B653E-34F7-4091-9A04-B3B249519EC5}"/>
              </a:ext>
            </a:extLst>
          </p:cNvPr>
          <p:cNvSpPr>
            <a:spLocks noGrp="1"/>
          </p:cNvSpPr>
          <p:nvPr>
            <p:ph type="title"/>
          </p:nvPr>
        </p:nvSpPr>
        <p:spPr/>
        <p:txBody>
          <a:bodyPr vert="horz"/>
          <a:lstStyle/>
          <a:p>
            <a:r>
              <a:rPr lang="en-US" dirty="0"/>
              <a:t>Course Content</a:t>
            </a:r>
          </a:p>
        </p:txBody>
      </p:sp>
      <p:sp>
        <p:nvSpPr>
          <p:cNvPr id="3" name="Text Placeholder 2">
            <a:extLst>
              <a:ext uri="{FF2B5EF4-FFF2-40B4-BE49-F238E27FC236}">
                <a16:creationId xmlns:a16="http://schemas.microsoft.com/office/drawing/2014/main" id="{3E9715EE-D9E0-4A3A-B79F-CB521BC4B061}"/>
              </a:ext>
            </a:extLst>
          </p:cNvPr>
          <p:cNvSpPr>
            <a:spLocks noGrp="1"/>
          </p:cNvSpPr>
          <p:nvPr>
            <p:ph type="body" sz="quarter" idx="10"/>
          </p:nvPr>
        </p:nvSpPr>
        <p:spPr>
          <a:xfrm>
            <a:off x="586390" y="1434370"/>
            <a:ext cx="11018520" cy="430887"/>
          </a:xfrm>
        </p:spPr>
        <p:txBody>
          <a:bodyPr/>
          <a:lstStyle/>
          <a:p>
            <a:r>
              <a:rPr lang="en-US" dirty="0">
                <a:hlinkClick r:id="rId6"/>
              </a:rPr>
              <a:t>https://github.com/redi-school/nrw-intro-to-python</a:t>
            </a:r>
            <a:endParaRPr lang="en-US" dirty="0"/>
          </a:p>
        </p:txBody>
      </p:sp>
      <p:pic>
        <p:nvPicPr>
          <p:cNvPr id="5" name="Picture 4">
            <a:extLst>
              <a:ext uri="{FF2B5EF4-FFF2-40B4-BE49-F238E27FC236}">
                <a16:creationId xmlns:a16="http://schemas.microsoft.com/office/drawing/2014/main" id="{7F80CD7C-4409-4587-B74F-27D5ACC7EB92}"/>
              </a:ext>
            </a:extLst>
          </p:cNvPr>
          <p:cNvPicPr>
            <a:picLocks noChangeAspect="1"/>
          </p:cNvPicPr>
          <p:nvPr/>
        </p:nvPicPr>
        <p:blipFill>
          <a:blip r:embed="rId7"/>
          <a:stretch>
            <a:fillRect/>
          </a:stretch>
        </p:blipFill>
        <p:spPr>
          <a:xfrm>
            <a:off x="586390" y="2288429"/>
            <a:ext cx="9213356" cy="3893308"/>
          </a:xfrm>
          <a:prstGeom prst="rect">
            <a:avLst/>
          </a:prstGeom>
        </p:spPr>
      </p:pic>
    </p:spTree>
    <p:extLst>
      <p:ext uri="{BB962C8B-B14F-4D97-AF65-F5344CB8AC3E}">
        <p14:creationId xmlns:p14="http://schemas.microsoft.com/office/powerpoint/2010/main" val="29691950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3944078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715CEC5-E748-4384-BAA3-7A07E6BC2993}"/>
              </a:ext>
            </a:extLst>
          </p:cNvPr>
          <p:cNvSpPr>
            <a:spLocks noGrp="1"/>
          </p:cNvSpPr>
          <p:nvPr>
            <p:ph type="title"/>
          </p:nvPr>
        </p:nvSpPr>
        <p:spPr/>
        <p:txBody>
          <a:bodyPr vert="horz"/>
          <a:lstStyle/>
          <a:p>
            <a:r>
              <a:rPr lang="en-US" dirty="0"/>
              <a:t>Accessing content without local installation</a:t>
            </a:r>
          </a:p>
        </p:txBody>
      </p:sp>
      <p:sp>
        <p:nvSpPr>
          <p:cNvPr id="3" name="Text Placeholder 2">
            <a:extLst>
              <a:ext uri="{FF2B5EF4-FFF2-40B4-BE49-F238E27FC236}">
                <a16:creationId xmlns:a16="http://schemas.microsoft.com/office/drawing/2014/main" id="{3FCD8681-7A77-4B20-AEB6-0C82A4B0039E}"/>
              </a:ext>
            </a:extLst>
          </p:cNvPr>
          <p:cNvSpPr>
            <a:spLocks noGrp="1"/>
          </p:cNvSpPr>
          <p:nvPr>
            <p:ph type="body" sz="quarter" idx="10"/>
          </p:nvPr>
        </p:nvSpPr>
        <p:spPr>
          <a:xfrm>
            <a:off x="586390" y="1434370"/>
            <a:ext cx="11018520" cy="430887"/>
          </a:xfrm>
        </p:spPr>
        <p:txBody>
          <a:bodyPr/>
          <a:lstStyle/>
          <a:p>
            <a:r>
              <a:rPr lang="en-US" dirty="0">
                <a:hlinkClick r:id="rId6"/>
              </a:rPr>
              <a:t>https://mybinder.org/v2/gh/redi-school/nrw-intro-to-python/HEAD</a:t>
            </a:r>
            <a:r>
              <a:rPr lang="en-US" dirty="0"/>
              <a:t> </a:t>
            </a:r>
          </a:p>
        </p:txBody>
      </p:sp>
      <p:pic>
        <p:nvPicPr>
          <p:cNvPr id="5" name="Picture 4">
            <a:extLst>
              <a:ext uri="{FF2B5EF4-FFF2-40B4-BE49-F238E27FC236}">
                <a16:creationId xmlns:a16="http://schemas.microsoft.com/office/drawing/2014/main" id="{C82E1089-7646-4933-9F9D-735796FA7DB3}"/>
              </a:ext>
            </a:extLst>
          </p:cNvPr>
          <p:cNvPicPr>
            <a:picLocks noChangeAspect="1"/>
          </p:cNvPicPr>
          <p:nvPr/>
        </p:nvPicPr>
        <p:blipFill>
          <a:blip r:embed="rId7"/>
          <a:stretch>
            <a:fillRect/>
          </a:stretch>
        </p:blipFill>
        <p:spPr>
          <a:xfrm>
            <a:off x="586390" y="2071604"/>
            <a:ext cx="8687713" cy="4495079"/>
          </a:xfrm>
          <a:prstGeom prst="rect">
            <a:avLst/>
          </a:prstGeom>
        </p:spPr>
      </p:pic>
    </p:spTree>
    <p:extLst>
      <p:ext uri="{BB962C8B-B14F-4D97-AF65-F5344CB8AC3E}">
        <p14:creationId xmlns:p14="http://schemas.microsoft.com/office/powerpoint/2010/main" val="31087599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90B9-CD7A-A3B2-CC07-D6658D8845FE}"/>
              </a:ext>
            </a:extLst>
          </p:cNvPr>
          <p:cNvSpPr>
            <a:spLocks noGrp="1"/>
          </p:cNvSpPr>
          <p:nvPr>
            <p:ph type="title"/>
          </p:nvPr>
        </p:nvSpPr>
        <p:spPr/>
        <p:txBody>
          <a:bodyPr/>
          <a:lstStyle/>
          <a:p>
            <a:r>
              <a:rPr lang="en-GB">
                <a:cs typeface="Segoe UI"/>
              </a:rPr>
              <a:t>What will we learn?</a:t>
            </a:r>
            <a:endParaRPr lang="en-GB"/>
          </a:p>
        </p:txBody>
      </p:sp>
      <p:sp>
        <p:nvSpPr>
          <p:cNvPr id="3" name="Text Placeholder 2">
            <a:extLst>
              <a:ext uri="{FF2B5EF4-FFF2-40B4-BE49-F238E27FC236}">
                <a16:creationId xmlns:a16="http://schemas.microsoft.com/office/drawing/2014/main" id="{01B0DA92-C99C-6647-F171-29C8C697FB27}"/>
              </a:ext>
            </a:extLst>
          </p:cNvPr>
          <p:cNvSpPr>
            <a:spLocks noGrp="1"/>
          </p:cNvSpPr>
          <p:nvPr>
            <p:ph type="body" sz="quarter" idx="10"/>
          </p:nvPr>
        </p:nvSpPr>
        <p:spPr>
          <a:xfrm>
            <a:off x="586390" y="1434370"/>
            <a:ext cx="11018520" cy="3016210"/>
          </a:xfrm>
        </p:spPr>
        <p:txBody>
          <a:bodyPr vert="horz" wrap="square" lIns="0" tIns="0" rIns="0" bIns="0" rtlCol="0" anchor="ctr">
            <a:spAutoFit/>
          </a:bodyPr>
          <a:lstStyle/>
          <a:p>
            <a:pPr marL="457200" indent="-457200">
              <a:buFont typeface="Arial" panose="05000000000000000000" pitchFamily="2" charset="2"/>
              <a:buChar char="•"/>
            </a:pPr>
            <a:r>
              <a:rPr lang="en-GB" dirty="0">
                <a:cs typeface="Segoe UI"/>
              </a:rPr>
              <a:t>Basic concepts of programming (Python)</a:t>
            </a:r>
          </a:p>
          <a:p>
            <a:pPr marL="457200" indent="-457200">
              <a:buFont typeface="Arial" panose="05000000000000000000" pitchFamily="2" charset="2"/>
              <a:buChar char="•"/>
            </a:pPr>
            <a:r>
              <a:rPr lang="en-GB" dirty="0">
                <a:cs typeface="Segoe UI"/>
              </a:rPr>
              <a:t>How to think like a programmer (Programmers' logical thinking)</a:t>
            </a:r>
          </a:p>
          <a:p>
            <a:pPr marL="457200" indent="-457200">
              <a:buFont typeface="Arial" panose="05000000000000000000" pitchFamily="2" charset="2"/>
              <a:buChar char="•"/>
            </a:pPr>
            <a:r>
              <a:rPr lang="en-GB" dirty="0">
                <a:cs typeface="Segoe UI"/>
              </a:rPr>
              <a:t>How to teach yourself and learn programming</a:t>
            </a:r>
          </a:p>
          <a:p>
            <a:pPr marL="457200" indent="-457200">
              <a:buFont typeface="Arial" panose="05000000000000000000" pitchFamily="2" charset="2"/>
              <a:buChar char="•"/>
            </a:pPr>
            <a:endParaRPr lang="en-GB" dirty="0">
              <a:cs typeface="Segoe UI"/>
            </a:endParaRPr>
          </a:p>
          <a:p>
            <a:pPr marL="457200" indent="-457200">
              <a:buFont typeface="Arial" panose="05000000000000000000" pitchFamily="2" charset="2"/>
              <a:buChar char="•"/>
            </a:pPr>
            <a:endParaRPr lang="en-GB" dirty="0">
              <a:cs typeface="Segoe UI"/>
            </a:endParaRPr>
          </a:p>
          <a:p>
            <a:pPr marL="457200" indent="-457200">
              <a:buFont typeface="Arial" panose="05000000000000000000" pitchFamily="2" charset="2"/>
              <a:buChar char="•"/>
            </a:pPr>
            <a:endParaRPr lang="en-GB" dirty="0">
              <a:cs typeface="Segoe UI"/>
            </a:endParaRPr>
          </a:p>
        </p:txBody>
      </p:sp>
    </p:spTree>
    <p:extLst>
      <p:ext uri="{BB962C8B-B14F-4D97-AF65-F5344CB8AC3E}">
        <p14:creationId xmlns:p14="http://schemas.microsoft.com/office/powerpoint/2010/main" val="398965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Microsoft_brand_template_purple</Template>
  <TotalTime>0</TotalTime>
  <Words>1466</Words>
  <Application>Microsoft Office PowerPoint</Application>
  <PresentationFormat>Widescreen</PresentationFormat>
  <Paragraphs>194</Paragraphs>
  <Slides>34</Slides>
  <Notes>32</Notes>
  <HiddenSlides>4</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White Template</vt:lpstr>
      <vt:lpstr>Python Intro</vt:lpstr>
      <vt:lpstr>Agenda</vt:lpstr>
      <vt:lpstr>PowerPoint Presentation</vt:lpstr>
      <vt:lpstr>Name Why this course? What do I expect?</vt:lpstr>
      <vt:lpstr>PowerPoint Presentation</vt:lpstr>
      <vt:lpstr>Course intro</vt:lpstr>
      <vt:lpstr>Course Content</vt:lpstr>
      <vt:lpstr>Accessing content without local installation</vt:lpstr>
      <vt:lpstr>What will we learn?</vt:lpstr>
      <vt:lpstr>What Tools will we use</vt:lpstr>
      <vt:lpstr>Teams</vt:lpstr>
      <vt:lpstr>Final project</vt:lpstr>
      <vt:lpstr>In a few Months?!</vt:lpstr>
      <vt:lpstr>Python Introduction</vt:lpstr>
      <vt:lpstr>A little history</vt:lpstr>
      <vt:lpstr>What is Python?</vt:lpstr>
      <vt:lpstr>You can build almost anything with Python!  Source: JetBrains Python Survey 2020</vt:lpstr>
      <vt:lpstr>Python features</vt:lpstr>
      <vt:lpstr>Python is considered easy to learn.  Source: 2017 WP Engine Survey</vt:lpstr>
      <vt:lpstr>Writing code in Python is easy compared to many other programming languages!  Source: xkcd</vt:lpstr>
      <vt:lpstr> Python is highly appreciated among software developers!  Source: 2021 StackOverflow Developer Survey </vt:lpstr>
      <vt:lpstr>“Python where we can, C++ where we must”</vt:lpstr>
      <vt:lpstr>Python is a frequently used programming language!  Source: JetBrains DevEcosystem Survey 2021</vt:lpstr>
      <vt:lpstr>Community</vt:lpstr>
      <vt:lpstr>Python Community is extremely active and happy to help!  Source: Questions on StackOverflow (https://towardsdatascience.com/popularity-ranking-of-programming-languages-72bcf697ea20)</vt:lpstr>
      <vt:lpstr>(An extract of) The Zen of Python</vt:lpstr>
      <vt:lpstr>Beautiful is better than ugly</vt:lpstr>
      <vt:lpstr>Simple is better than complex</vt:lpstr>
      <vt:lpstr>Complex is better than complicated</vt:lpstr>
      <vt:lpstr>Flat is better than nested</vt:lpstr>
      <vt:lpstr>Readability counts</vt:lpstr>
      <vt:lpstr>If the implementation is hard to explain, it’s a bad idea.</vt:lpstr>
      <vt:lpstr>Homework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Intro</dc:title>
  <dc:subject/>
  <dc:creator>Jan-Hendrik Peters</dc:creator>
  <cp:keywords/>
  <dc:description/>
  <cp:lastModifiedBy>Henning Blunck (Corporate Development)</cp:lastModifiedBy>
  <cp:revision>139</cp:revision>
  <dcterms:created xsi:type="dcterms:W3CDTF">2021-03-15T13:33:38Z</dcterms:created>
  <dcterms:modified xsi:type="dcterms:W3CDTF">2023-03-15T16:55:59Z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6915f3-2f02-4945-8997-f2963298db46_Enabled">
    <vt:lpwstr>true</vt:lpwstr>
  </property>
  <property fmtid="{D5CDD505-2E9C-101B-9397-08002B2CF9AE}" pid="3" name="MSIP_Label_736915f3-2f02-4945-8997-f2963298db46_SetDate">
    <vt:lpwstr>2022-03-15T12:57:31Z</vt:lpwstr>
  </property>
  <property fmtid="{D5CDD505-2E9C-101B-9397-08002B2CF9AE}" pid="4" name="MSIP_Label_736915f3-2f02-4945-8997-f2963298db46_Method">
    <vt:lpwstr>Standard</vt:lpwstr>
  </property>
  <property fmtid="{D5CDD505-2E9C-101B-9397-08002B2CF9AE}" pid="5" name="MSIP_Label_736915f3-2f02-4945-8997-f2963298db46_Name">
    <vt:lpwstr>Internal</vt:lpwstr>
  </property>
  <property fmtid="{D5CDD505-2E9C-101B-9397-08002B2CF9AE}" pid="6" name="MSIP_Label_736915f3-2f02-4945-8997-f2963298db46_SiteId">
    <vt:lpwstr>cd99fef8-1cd3-4a2a-9bdf-15531181d65e</vt:lpwstr>
  </property>
  <property fmtid="{D5CDD505-2E9C-101B-9397-08002B2CF9AE}" pid="7" name="MSIP_Label_736915f3-2f02-4945-8997-f2963298db46_ActionId">
    <vt:lpwstr>56a9bcd2-d601-4844-9c8d-c11683848c80</vt:lpwstr>
  </property>
  <property fmtid="{D5CDD505-2E9C-101B-9397-08002B2CF9AE}" pid="8" name="MSIP_Label_736915f3-2f02-4945-8997-f2963298db46_ContentBits">
    <vt:lpwstr>1</vt:lpwstr>
  </property>
</Properties>
</file>